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0"/>
  </p:notesMasterIdLst>
  <p:sldIdLst>
    <p:sldId id="256" r:id="rId2"/>
    <p:sldId id="395" r:id="rId3"/>
    <p:sldId id="393" r:id="rId4"/>
    <p:sldId id="399" r:id="rId5"/>
    <p:sldId id="398" r:id="rId6"/>
    <p:sldId id="397" r:id="rId7"/>
    <p:sldId id="257" r:id="rId8"/>
    <p:sldId id="364" r:id="rId9"/>
    <p:sldId id="260" r:id="rId10"/>
    <p:sldId id="262" r:id="rId11"/>
    <p:sldId id="403" r:id="rId12"/>
    <p:sldId id="368" r:id="rId13"/>
    <p:sldId id="346" r:id="rId14"/>
    <p:sldId id="347" r:id="rId15"/>
    <p:sldId id="365" r:id="rId16"/>
    <p:sldId id="382" r:id="rId17"/>
    <p:sldId id="381" r:id="rId18"/>
    <p:sldId id="263" r:id="rId19"/>
    <p:sldId id="366" r:id="rId20"/>
    <p:sldId id="400" r:id="rId21"/>
    <p:sldId id="369" r:id="rId22"/>
    <p:sldId id="401" r:id="rId23"/>
    <p:sldId id="404" r:id="rId24"/>
    <p:sldId id="372" r:id="rId25"/>
    <p:sldId id="266" r:id="rId26"/>
    <p:sldId id="383" r:id="rId27"/>
    <p:sldId id="402" r:id="rId28"/>
    <p:sldId id="349" r:id="rId29"/>
    <p:sldId id="348" r:id="rId30"/>
    <p:sldId id="350" r:id="rId31"/>
    <p:sldId id="373" r:id="rId32"/>
    <p:sldId id="371" r:id="rId33"/>
    <p:sldId id="426" r:id="rId34"/>
    <p:sldId id="351" r:id="rId35"/>
    <p:sldId id="352" r:id="rId36"/>
    <p:sldId id="411" r:id="rId37"/>
    <p:sldId id="354" r:id="rId38"/>
    <p:sldId id="355" r:id="rId39"/>
    <p:sldId id="376" r:id="rId40"/>
    <p:sldId id="377" r:id="rId41"/>
    <p:sldId id="409" r:id="rId42"/>
    <p:sldId id="439" r:id="rId43"/>
    <p:sldId id="441" r:id="rId44"/>
    <p:sldId id="440" r:id="rId45"/>
    <p:sldId id="442" r:id="rId46"/>
    <p:sldId id="410" r:id="rId47"/>
    <p:sldId id="378" r:id="rId48"/>
    <p:sldId id="430" r:id="rId49"/>
    <p:sldId id="431" r:id="rId50"/>
    <p:sldId id="353" r:id="rId51"/>
    <p:sldId id="379" r:id="rId52"/>
    <p:sldId id="432" r:id="rId53"/>
    <p:sldId id="357" r:id="rId54"/>
    <p:sldId id="356" r:id="rId55"/>
    <p:sldId id="384" r:id="rId56"/>
    <p:sldId id="385" r:id="rId57"/>
    <p:sldId id="386" r:id="rId58"/>
    <p:sldId id="387" r:id="rId59"/>
    <p:sldId id="443" r:id="rId60"/>
    <p:sldId id="427" r:id="rId61"/>
    <p:sldId id="389" r:id="rId62"/>
    <p:sldId id="391" r:id="rId63"/>
    <p:sldId id="392" r:id="rId64"/>
    <p:sldId id="413" r:id="rId65"/>
    <p:sldId id="414" r:id="rId66"/>
    <p:sldId id="415" r:id="rId67"/>
    <p:sldId id="416" r:id="rId68"/>
    <p:sldId id="417" r:id="rId69"/>
    <p:sldId id="419" r:id="rId70"/>
    <p:sldId id="420" r:id="rId71"/>
    <p:sldId id="421" r:id="rId72"/>
    <p:sldId id="422" r:id="rId73"/>
    <p:sldId id="423" r:id="rId74"/>
    <p:sldId id="424" r:id="rId75"/>
    <p:sldId id="425" r:id="rId76"/>
    <p:sldId id="465" r:id="rId77"/>
    <p:sldId id="296" r:id="rId78"/>
    <p:sldId id="444" r:id="rId79"/>
    <p:sldId id="437" r:id="rId80"/>
    <p:sldId id="449" r:id="rId81"/>
    <p:sldId id="450" r:id="rId82"/>
    <p:sldId id="451" r:id="rId83"/>
    <p:sldId id="466" r:id="rId84"/>
    <p:sldId id="467" r:id="rId85"/>
    <p:sldId id="298" r:id="rId86"/>
    <p:sldId id="362" r:id="rId87"/>
    <p:sldId id="363" r:id="rId88"/>
    <p:sldId id="300" r:id="rId89"/>
    <p:sldId id="452" r:id="rId90"/>
    <p:sldId id="453" r:id="rId91"/>
    <p:sldId id="468" r:id="rId92"/>
    <p:sldId id="454" r:id="rId93"/>
    <p:sldId id="455" r:id="rId94"/>
    <p:sldId id="456" r:id="rId95"/>
    <p:sldId id="457" r:id="rId96"/>
    <p:sldId id="306" r:id="rId97"/>
    <p:sldId id="307" r:id="rId98"/>
    <p:sldId id="316" r:id="rId99"/>
    <p:sldId id="317" r:id="rId100"/>
    <p:sldId id="476" r:id="rId101"/>
    <p:sldId id="477" r:id="rId102"/>
    <p:sldId id="469" r:id="rId103"/>
    <p:sldId id="470" r:id="rId104"/>
    <p:sldId id="472" r:id="rId105"/>
    <p:sldId id="460" r:id="rId106"/>
    <p:sldId id="462" r:id="rId107"/>
    <p:sldId id="463" r:id="rId108"/>
    <p:sldId id="505" r:id="rId109"/>
    <p:sldId id="507" r:id="rId110"/>
    <p:sldId id="506" r:id="rId111"/>
    <p:sldId id="508" r:id="rId112"/>
    <p:sldId id="318" r:id="rId113"/>
    <p:sldId id="319" r:id="rId114"/>
    <p:sldId id="475" r:id="rId115"/>
    <p:sldId id="473" r:id="rId116"/>
    <p:sldId id="474" r:id="rId117"/>
    <p:sldId id="509" r:id="rId118"/>
    <p:sldId id="532" r:id="rId119"/>
    <p:sldId id="478" r:id="rId120"/>
    <p:sldId id="479" r:id="rId121"/>
    <p:sldId id="480" r:id="rId122"/>
    <p:sldId id="482" r:id="rId123"/>
    <p:sldId id="519" r:id="rId124"/>
    <p:sldId id="484" r:id="rId125"/>
    <p:sldId id="485" r:id="rId126"/>
    <p:sldId id="486" r:id="rId127"/>
    <p:sldId id="511" r:id="rId128"/>
    <p:sldId id="487" r:id="rId129"/>
    <p:sldId id="489" r:id="rId130"/>
    <p:sldId id="488" r:id="rId131"/>
    <p:sldId id="523" r:id="rId132"/>
    <p:sldId id="524" r:id="rId133"/>
    <p:sldId id="525" r:id="rId134"/>
    <p:sldId id="526" r:id="rId135"/>
    <p:sldId id="527" r:id="rId136"/>
    <p:sldId id="528" r:id="rId137"/>
    <p:sldId id="494" r:id="rId138"/>
    <p:sldId id="515" r:id="rId139"/>
    <p:sldId id="510" r:id="rId140"/>
    <p:sldId id="497" r:id="rId141"/>
    <p:sldId id="512" r:id="rId142"/>
    <p:sldId id="504" r:id="rId143"/>
    <p:sldId id="529" r:id="rId144"/>
    <p:sldId id="520" r:id="rId145"/>
    <p:sldId id="521" r:id="rId146"/>
    <p:sldId id="522" r:id="rId147"/>
    <p:sldId id="513" r:id="rId148"/>
    <p:sldId id="496" r:id="rId149"/>
    <p:sldId id="517" r:id="rId150"/>
    <p:sldId id="518" r:id="rId151"/>
    <p:sldId id="530" r:id="rId152"/>
    <p:sldId id="495" r:id="rId153"/>
    <p:sldId id="498" r:id="rId154"/>
    <p:sldId id="499" r:id="rId155"/>
    <p:sldId id="500" r:id="rId156"/>
    <p:sldId id="501" r:id="rId157"/>
    <p:sldId id="502" r:id="rId158"/>
    <p:sldId id="503" r:id="rId15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D7D"/>
    <a:srgbClr val="D1FFF3"/>
    <a:srgbClr val="00CC99"/>
    <a:srgbClr val="FF5050"/>
    <a:srgbClr val="0099FF"/>
    <a:srgbClr val="009900"/>
    <a:srgbClr val="990033"/>
    <a:srgbClr val="9900FF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90" autoAdjust="0"/>
    <p:restoredTop sz="90929"/>
  </p:normalViewPr>
  <p:slideViewPr>
    <p:cSldViewPr>
      <p:cViewPr>
        <p:scale>
          <a:sx n="90" d="100"/>
          <a:sy n="90" d="100"/>
        </p:scale>
        <p:origin x="984" y="4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wmf"/><Relationship Id="rId1" Type="http://schemas.openxmlformats.org/officeDocument/2006/relationships/image" Target="../media/image92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Relationship Id="rId4" Type="http://schemas.openxmlformats.org/officeDocument/2006/relationships/image" Target="../media/image117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wmf"/><Relationship Id="rId1" Type="http://schemas.openxmlformats.org/officeDocument/2006/relationships/image" Target="../media/image13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wmf"/><Relationship Id="rId1" Type="http://schemas.openxmlformats.org/officeDocument/2006/relationships/image" Target="../media/image132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wmf"/><Relationship Id="rId1" Type="http://schemas.openxmlformats.org/officeDocument/2006/relationships/image" Target="../media/image157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5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4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wmf"/><Relationship Id="rId2" Type="http://schemas.openxmlformats.org/officeDocument/2006/relationships/image" Target="../media/image206.wmf"/><Relationship Id="rId1" Type="http://schemas.openxmlformats.org/officeDocument/2006/relationships/image" Target="../media/image205.wmf"/><Relationship Id="rId4" Type="http://schemas.openxmlformats.org/officeDocument/2006/relationships/image" Target="../media/image20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wmf"/><Relationship Id="rId1" Type="http://schemas.openxmlformats.org/officeDocument/2006/relationships/image" Target="../media/image210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wmf"/><Relationship Id="rId1" Type="http://schemas.openxmlformats.org/officeDocument/2006/relationships/image" Target="../media/image21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6EEC3-3E84-45F2-A8B3-B5F4FAA02FDA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DC4CF-C9F4-4B7D-AD6B-E43597E68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36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DC4CF-C9F4-4B7D-AD6B-E43597E686D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47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B6B897-9B6D-46D7-A933-338E9129E894}" type="datetime1">
              <a:rPr lang="en-US" smtClean="0"/>
              <a:t>2/20/2017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ABAC47-EBA7-4657-9D69-2F5AB4C6A6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2732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3A6B6D-6441-426E-ACAC-6A3E636C866A}" type="datetime1">
              <a:rPr lang="en-US" smtClean="0"/>
              <a:t>2/20/2017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9E0C2B-2263-472B-8E65-97623D081D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08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4EBF4B-F8CA-4EA5-8DC9-605FDCC8D043}" type="datetime1">
              <a:rPr lang="en-US" smtClean="0"/>
              <a:t>2/20/2017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6CCEA9-AED5-461B-A97D-1DC0C5AE57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454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EAF515-8DE6-43D3-953D-1B829E47813A}" type="datetime1">
              <a:rPr lang="en-US" smtClean="0"/>
              <a:t>2/20/2017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2C746A-4211-44B4-B241-2F1DF06456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1820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D848A2-0757-4E90-950D-D16C063EC1B4}" type="datetime1">
              <a:rPr lang="en-US" smtClean="0"/>
              <a:t>2/20/2017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01659-69CD-4440-B871-19A7B9EDAD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6286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9A48E0-11A0-47AA-B644-BE27F84B793B}" type="datetime1">
              <a:rPr lang="en-US" smtClean="0"/>
              <a:t>2/20/2017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5BB247-7CDD-4BB3-8AA8-8887FA17227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6444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CB346-83E1-490A-9764-5D0C6FAB9417}" type="datetime1">
              <a:rPr lang="en-US" smtClean="0"/>
              <a:t>2/20/2017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72F61C-F6A3-4C2A-85A8-D885AD8DF1D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736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156927-C52B-43FC-8725-F0F7FE40EED1}" type="datetime1">
              <a:rPr lang="en-US" smtClean="0"/>
              <a:t>2/20/2017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BDEAFE-4D6B-42AE-984D-A3B4DAD3A34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0031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34FA93-C938-45C6-8613-DDE720792F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3831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06C9E7-9288-4DBA-9B61-F7E734B542B2}" type="datetime1">
              <a:rPr lang="en-US" smtClean="0"/>
              <a:t>2/20/2017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6C5652-FC0D-43C3-87C6-1459712E904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8290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A72545-5B43-4FCC-B8A3-5EB8452A333D}" type="datetime1">
              <a:rPr lang="en-US" smtClean="0"/>
              <a:t>2/20/2017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AC7C46-43F0-4756-8C6B-57C89B1680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558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fld id="{728588D6-68BA-4737-AEE8-152651F428A5}" type="datetime1">
              <a:rPr lang="en-US" smtClean="0"/>
              <a:t>2/20/2017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3ACDC92-EA7E-4E35-946E-65070A0901D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2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33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132.w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24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136.wmf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138.emf"/><Relationship Id="rId4" Type="http://schemas.openxmlformats.org/officeDocument/2006/relationships/image" Target="../media/image139.w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oleObject" Target="../embeddings/oleObject52.bin"/><Relationship Id="rId7" Type="http://schemas.openxmlformats.org/officeDocument/2006/relationships/image" Target="../media/image14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42.emf"/><Relationship Id="rId5" Type="http://schemas.openxmlformats.org/officeDocument/2006/relationships/image" Target="../media/image141.emf"/><Relationship Id="rId10" Type="http://schemas.openxmlformats.org/officeDocument/2006/relationships/image" Target="../media/image150.png"/><Relationship Id="rId4" Type="http://schemas.openxmlformats.org/officeDocument/2006/relationships/image" Target="../media/image140.wmf"/><Relationship Id="rId9" Type="http://schemas.openxmlformats.org/officeDocument/2006/relationships/image" Target="../media/image14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43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152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43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1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48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0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emf"/><Relationship Id="rId4" Type="http://schemas.openxmlformats.org/officeDocument/2006/relationships/image" Target="../media/image15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oleObject" Target="../embeddings/oleObject54.bin"/><Relationship Id="rId7" Type="http://schemas.openxmlformats.org/officeDocument/2006/relationships/image" Target="../media/image15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58.w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157.wmf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2.emf"/><Relationship Id="rId7" Type="http://schemas.openxmlformats.org/officeDocument/2006/relationships/image" Target="../media/image164.png"/><Relationship Id="rId2" Type="http://schemas.openxmlformats.org/officeDocument/2006/relationships/image" Target="../media/image16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2.bin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emf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emf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wmf"/><Relationship Id="rId11" Type="http://schemas.openxmlformats.org/officeDocument/2006/relationships/image" Target="../media/image90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6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5.bin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emf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emf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emf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emf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6.bin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86.emf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emf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image" Target="../media/image167.emf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image" Target="../media/image193.emf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image" Target="../media/image193.emf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19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97.png"/><Relationship Id="rId5" Type="http://schemas.openxmlformats.org/officeDocument/2006/relationships/image" Target="../media/image195.wmf"/><Relationship Id="rId4" Type="http://schemas.openxmlformats.org/officeDocument/2006/relationships/oleObject" Target="../embeddings/oleObject56.bin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1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9.wmf"/><Relationship Id="rId9" Type="http://schemas.openxmlformats.org/officeDocument/2006/relationships/image" Target="../media/image15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204.wmf"/><Relationship Id="rId4" Type="http://schemas.openxmlformats.org/officeDocument/2006/relationships/oleObject" Target="../embeddings/oleObject57.bin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image" Target="../media/image209.png"/><Relationship Id="rId7" Type="http://schemas.openxmlformats.org/officeDocument/2006/relationships/image" Target="../media/image20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208.wmf"/><Relationship Id="rId5" Type="http://schemas.openxmlformats.org/officeDocument/2006/relationships/image" Target="../media/image205.wmf"/><Relationship Id="rId10" Type="http://schemas.openxmlformats.org/officeDocument/2006/relationships/oleObject" Target="../embeddings/oleObject61.bin"/><Relationship Id="rId4" Type="http://schemas.openxmlformats.org/officeDocument/2006/relationships/oleObject" Target="../embeddings/oleObject58.bin"/><Relationship Id="rId9" Type="http://schemas.openxmlformats.org/officeDocument/2006/relationships/image" Target="../media/image207.wmf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7" Type="http://schemas.openxmlformats.org/officeDocument/2006/relationships/image" Target="../media/image21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63.bin"/><Relationship Id="rId5" Type="http://schemas.openxmlformats.org/officeDocument/2006/relationships/image" Target="../media/image210.wmf"/><Relationship Id="rId4" Type="http://schemas.openxmlformats.org/officeDocument/2006/relationships/oleObject" Target="../embeddings/oleObject62.bin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wmf"/><Relationship Id="rId3" Type="http://schemas.openxmlformats.org/officeDocument/2006/relationships/image" Target="../media/image215.emf"/><Relationship Id="rId7" Type="http://schemas.openxmlformats.org/officeDocument/2006/relationships/oleObject" Target="../embeddings/oleObject6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970.png"/><Relationship Id="rId5" Type="http://schemas.openxmlformats.org/officeDocument/2006/relationships/image" Target="../media/image213.wmf"/><Relationship Id="rId4" Type="http://schemas.openxmlformats.org/officeDocument/2006/relationships/oleObject" Target="../embeddings/oleObject64.bin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11.png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2.emf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2.emf"/><Relationship Id="rId5" Type="http://schemas.openxmlformats.org/officeDocument/2006/relationships/image" Target="../media/image28.png"/><Relationship Id="rId10" Type="http://schemas.openxmlformats.org/officeDocument/2006/relationships/image" Target="../media/image26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16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290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30.png"/><Relationship Id="rId7" Type="http://schemas.openxmlformats.org/officeDocument/2006/relationships/image" Target="../media/image35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Relationship Id="rId9" Type="http://schemas.openxmlformats.org/officeDocument/2006/relationships/image" Target="../media/image3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54.png"/><Relationship Id="rId3" Type="http://schemas.openxmlformats.org/officeDocument/2006/relationships/image" Target="../media/image320.png"/><Relationship Id="rId7" Type="http://schemas.openxmlformats.org/officeDocument/2006/relationships/image" Target="../media/image350.png"/><Relationship Id="rId12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80.png"/><Relationship Id="rId10" Type="http://schemas.openxmlformats.org/officeDocument/2006/relationships/image" Target="../media/image371.png"/><Relationship Id="rId9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54.png"/><Relationship Id="rId3" Type="http://schemas.openxmlformats.org/officeDocument/2006/relationships/image" Target="../media/image320.png"/><Relationship Id="rId7" Type="http://schemas.openxmlformats.org/officeDocument/2006/relationships/image" Target="../media/image350.png"/><Relationship Id="rId12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80.png"/><Relationship Id="rId10" Type="http://schemas.openxmlformats.org/officeDocument/2006/relationships/image" Target="../media/image371.png"/><Relationship Id="rId9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42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19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30.png"/><Relationship Id="rId7" Type="http://schemas.openxmlformats.org/officeDocument/2006/relationships/image" Target="../media/image35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Relationship Id="rId9" Type="http://schemas.openxmlformats.org/officeDocument/2006/relationships/image" Target="../media/image3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1.png"/><Relationship Id="rId7" Type="http://schemas.openxmlformats.org/officeDocument/2006/relationships/image" Target="../media/image33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610.png"/><Relationship Id="rId4" Type="http://schemas.openxmlformats.org/officeDocument/2006/relationships/image" Target="../media/image60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1.png"/><Relationship Id="rId7" Type="http://schemas.openxmlformats.org/officeDocument/2006/relationships/image" Target="../media/image34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30.png"/><Relationship Id="rId4" Type="http://schemas.openxmlformats.org/officeDocument/2006/relationships/image" Target="../media/image581.png"/><Relationship Id="rId9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1.png"/><Relationship Id="rId7" Type="http://schemas.openxmlformats.org/officeDocument/2006/relationships/image" Target="../media/image34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0" Type="http://schemas.openxmlformats.org/officeDocument/2006/relationships/image" Target="../media/image71.png"/><Relationship Id="rId4" Type="http://schemas.openxmlformats.org/officeDocument/2006/relationships/image" Target="../media/image30.png"/><Relationship Id="rId9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1.png"/><Relationship Id="rId4" Type="http://schemas.openxmlformats.org/officeDocument/2006/relationships/image" Target="../media/image7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13" Type="http://schemas.openxmlformats.org/officeDocument/2006/relationships/image" Target="../media/image92.png"/><Relationship Id="rId3" Type="http://schemas.openxmlformats.org/officeDocument/2006/relationships/image" Target="../media/image83.emf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8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1.png"/><Relationship Id="rId11" Type="http://schemas.openxmlformats.org/officeDocument/2006/relationships/oleObject" Target="../embeddings/oleObject23.bin"/><Relationship Id="rId5" Type="http://schemas.openxmlformats.org/officeDocument/2006/relationships/image" Target="../media/image89.png"/><Relationship Id="rId10" Type="http://schemas.openxmlformats.org/officeDocument/2006/relationships/image" Target="../media/image81.wmf"/><Relationship Id="rId4" Type="http://schemas.openxmlformats.org/officeDocument/2006/relationships/image" Target="../media/image88.png"/><Relationship Id="rId9" Type="http://schemas.openxmlformats.org/officeDocument/2006/relationships/oleObject" Target="../embeddings/oleObject22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85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86.wmf"/><Relationship Id="rId4" Type="http://schemas.openxmlformats.org/officeDocument/2006/relationships/oleObject" Target="../embeddings/oleObject26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9.png"/><Relationship Id="rId5" Type="http://schemas.openxmlformats.org/officeDocument/2006/relationships/image" Target="../media/image86.wmf"/><Relationship Id="rId4" Type="http://schemas.openxmlformats.org/officeDocument/2006/relationships/oleObject" Target="../embeddings/oleObject27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emf"/><Relationship Id="rId4" Type="http://schemas.openxmlformats.org/officeDocument/2006/relationships/image" Target="../media/image10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3" Type="http://schemas.openxmlformats.org/officeDocument/2006/relationships/image" Target="../media/image30.png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2.emf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image" Target="../media/image30.png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2.emf"/><Relationship Id="rId5" Type="http://schemas.openxmlformats.org/officeDocument/2006/relationships/image" Target="../media/image103.png"/><Relationship Id="rId4" Type="http://schemas.openxmlformats.org/officeDocument/2006/relationships/image" Target="../media/image9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89.wmf"/><Relationship Id="rId4" Type="http://schemas.openxmlformats.org/officeDocument/2006/relationships/oleObject" Target="../embeddings/oleObject30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6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emf"/><Relationship Id="rId4" Type="http://schemas.openxmlformats.org/officeDocument/2006/relationships/image" Target="../media/image11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image" Target="../media/image109.png"/><Relationship Id="rId7" Type="http://schemas.openxmlformats.org/officeDocument/2006/relationships/image" Target="../media/image1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2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116.png"/><Relationship Id="rId9" Type="http://schemas.openxmlformats.org/officeDocument/2006/relationships/image" Target="../media/image93.w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image" Target="../media/image94.png"/><Relationship Id="rId7" Type="http://schemas.openxmlformats.org/officeDocument/2006/relationships/image" Target="../media/image9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95.wmf"/><Relationship Id="rId4" Type="http://schemas.openxmlformats.org/officeDocument/2006/relationships/oleObject" Target="../embeddings/oleObject33.bin"/><Relationship Id="rId9" Type="http://schemas.openxmlformats.org/officeDocument/2006/relationships/image" Target="../media/image97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102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37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0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image" Target="../media/image117.wmf"/><Relationship Id="rId3" Type="http://schemas.openxmlformats.org/officeDocument/2006/relationships/image" Target="../media/image118.emf"/><Relationship Id="rId7" Type="http://schemas.openxmlformats.org/officeDocument/2006/relationships/image" Target="../media/image970.png"/><Relationship Id="rId12" Type="http://schemas.openxmlformats.org/officeDocument/2006/relationships/oleObject" Target="../embeddings/oleObject4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930.png"/><Relationship Id="rId11" Type="http://schemas.openxmlformats.org/officeDocument/2006/relationships/image" Target="../media/image116.wmf"/><Relationship Id="rId5" Type="http://schemas.openxmlformats.org/officeDocument/2006/relationships/image" Target="../media/image114.wmf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8.bin"/><Relationship Id="rId9" Type="http://schemas.openxmlformats.org/officeDocument/2006/relationships/image" Target="../media/image115.wmf"/><Relationship Id="rId14" Type="http://schemas.openxmlformats.org/officeDocument/2006/relationships/oleObject" Target="../embeddings/oleObject42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19.wmf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28.png"/><Relationship Id="rId5" Type="http://schemas.openxmlformats.org/officeDocument/2006/relationships/image" Target="../media/image121.wmf"/><Relationship Id="rId4" Type="http://schemas.openxmlformats.org/officeDocument/2006/relationships/oleObject" Target="../embeddings/oleObject44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30.png"/><Relationship Id="rId5" Type="http://schemas.openxmlformats.org/officeDocument/2006/relationships/image" Target="../media/image122.wmf"/><Relationship Id="rId4" Type="http://schemas.openxmlformats.org/officeDocument/2006/relationships/oleObject" Target="../embeddings/oleObject45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7" Type="http://schemas.openxmlformats.org/officeDocument/2006/relationships/image" Target="../media/image10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31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13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843088"/>
            <a:ext cx="8943975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A1EE4AE-6864-42BA-B9C1-29AEDA93617A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2243074" y="-152400"/>
            <a:ext cx="510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Unbiased estimators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8195" name="Line 3"/>
          <p:cNvSpPr>
            <a:spLocks noChangeShapeType="1"/>
          </p:cNvSpPr>
          <p:nvPr/>
        </p:nvSpPr>
        <p:spPr bwMode="auto">
          <a:xfrm>
            <a:off x="1743456" y="914400"/>
            <a:ext cx="5715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91DE3D-40A7-4048-9C1B-B14CAB6D29C2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10</a:t>
            </a:fld>
            <a:endParaRPr lang="en-US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1143000" y="1219200"/>
            <a:ext cx="6858000" cy="4876800"/>
            <a:chOff x="2624328" y="990600"/>
            <a:chExt cx="4388592" cy="3700462"/>
          </a:xfrm>
        </p:grpSpPr>
        <p:pic>
          <p:nvPicPr>
            <p:cNvPr id="8196" name="Picture 102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28" y="1600200"/>
              <a:ext cx="4388592" cy="3090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0" y="990600"/>
              <a:ext cx="3515310" cy="3055881"/>
            </a:xfrm>
            <a:prstGeom prst="rect">
              <a:avLst/>
            </a:prstGeom>
          </p:spPr>
        </p:pic>
      </p:grp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347772"/>
              </p:ext>
            </p:extLst>
          </p:nvPr>
        </p:nvGraphicFramePr>
        <p:xfrm>
          <a:off x="4038600" y="1160669"/>
          <a:ext cx="387350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0" name="Equation" r:id="rId5" imgW="203040" imgH="253800" progId="Equation.DSMT4">
                  <p:embed/>
                </p:oleObj>
              </mc:Choice>
              <mc:Fallback>
                <p:oleObj name="Equation" r:id="rId5" imgW="2030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38600" y="1160669"/>
                        <a:ext cx="387350" cy="48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0" y="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9239B7-295E-4194-9DC7-BF6E374C4CB7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100</a:t>
            </a:fld>
            <a:endParaRPr lang="en-US" altLang="en-US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828675" y="1013619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828800" y="304800"/>
            <a:ext cx="54673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Using T-distribution: example 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981062"/>
              </p:ext>
            </p:extLst>
          </p:nvPr>
        </p:nvGraphicFramePr>
        <p:xfrm>
          <a:off x="1666875" y="1828800"/>
          <a:ext cx="19780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12" name="Equation" r:id="rId3" imgW="876240" imgH="457200" progId="Equation.DSMT4">
                  <p:embed/>
                </p:oleObj>
              </mc:Choice>
              <mc:Fallback>
                <p:oleObj name="Equation" r:id="rId3" imgW="876240" imgH="4572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66875" y="1828800"/>
                        <a:ext cx="1978025" cy="103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28675" y="1272530"/>
            <a:ext cx="256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Formulate the test: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5804" y="3529632"/>
            <a:ext cx="3563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 the test statistics: 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6941123"/>
              </p:ext>
            </p:extLst>
          </p:nvPr>
        </p:nvGraphicFramePr>
        <p:xfrm>
          <a:off x="914400" y="4332590"/>
          <a:ext cx="3940175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13" name="Equation" r:id="rId5" imgW="1981080" imgH="444240" progId="Equation.DSMT4">
                  <p:embed/>
                </p:oleObj>
              </mc:Choice>
              <mc:Fallback>
                <p:oleObj name="Equation" r:id="rId5" imgW="1981080" imgH="4442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4332590"/>
                        <a:ext cx="3940175" cy="884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317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0" y="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9239B7-295E-4194-9DC7-BF6E374C4CB7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101</a:t>
            </a:fld>
            <a:endParaRPr lang="en-US" altLang="en-US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828675" y="1013619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828800" y="304800"/>
            <a:ext cx="54673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Using T-distribution: example 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800" y="3158695"/>
            <a:ext cx="2651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Obtain the P-value: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47674" y="3699690"/>
            <a:ext cx="9763125" cy="1936366"/>
            <a:chOff x="447675" y="3699689"/>
            <a:chExt cx="8324850" cy="1325091"/>
          </a:xfrm>
        </p:grpSpPr>
        <p:grpSp>
          <p:nvGrpSpPr>
            <p:cNvPr id="8" name="Group 7"/>
            <p:cNvGrpSpPr/>
            <p:nvPr/>
          </p:nvGrpSpPr>
          <p:grpSpPr>
            <a:xfrm>
              <a:off x="457200" y="3699689"/>
              <a:ext cx="8315325" cy="1325091"/>
              <a:chOff x="305054" y="3747363"/>
              <a:chExt cx="8315325" cy="132509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5054" y="4222858"/>
                <a:ext cx="8315325" cy="849596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375" y="3747363"/>
                <a:ext cx="8287004" cy="469827"/>
              </a:xfrm>
              <a:prstGeom prst="rect">
                <a:avLst/>
              </a:prstGeom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447675" y="4248845"/>
              <a:ext cx="6078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dirty="0" smtClean="0"/>
                <a:t> 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1257300" y="4580932"/>
              <a:ext cx="730567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029200" y="4343400"/>
              <a:ext cx="1447800" cy="256582"/>
            </a:xfrm>
            <a:prstGeom prst="rect">
              <a:avLst/>
            </a:prstGeom>
            <a:solidFill>
              <a:srgbClr val="FF7D7D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851383" y="6093893"/>
            <a:ext cx="1422184" cy="461665"/>
          </a:xfrm>
          <a:prstGeom prst="rect">
            <a:avLst/>
          </a:prstGeom>
          <a:solidFill>
            <a:srgbClr val="FF0000">
              <a:alpha val="37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Reject H</a:t>
            </a:r>
            <a:r>
              <a:rPr lang="en-US" baseline="-25000" dirty="0" smtClean="0"/>
              <a:t>0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33702" t="10112" r="35177" b="62299"/>
          <a:stretch/>
        </p:blipFill>
        <p:spPr>
          <a:xfrm>
            <a:off x="3200400" y="1645920"/>
            <a:ext cx="2743200" cy="137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286000" y="1295400"/>
                <a:ext cx="13633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=2.72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295400"/>
                <a:ext cx="136338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7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102</a:t>
            </a:fld>
            <a:endParaRPr lang="en-US" alt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215056"/>
              </p:ext>
            </p:extLst>
          </p:nvPr>
        </p:nvGraphicFramePr>
        <p:xfrm>
          <a:off x="2437472" y="2590800"/>
          <a:ext cx="4269055" cy="164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16" name="Equation" r:id="rId3" imgW="1942920" imgH="749160" progId="Equation.DSMT4">
                  <p:embed/>
                </p:oleObj>
              </mc:Choice>
              <mc:Fallback>
                <p:oleObj name="Equation" r:id="rId3" imgW="1942920" imgH="749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37472" y="2590800"/>
                        <a:ext cx="4269055" cy="1646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828675" y="1013619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09600" y="350839"/>
            <a:ext cx="8458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sz="3200" b="1" dirty="0">
                <a:solidFill>
                  <a:schemeClr val="accent2"/>
                </a:solidFill>
              </a:rPr>
              <a:t>Student’s (William Sealy </a:t>
            </a:r>
            <a:r>
              <a:rPr lang="en-US" sz="3200" b="1" dirty="0" err="1">
                <a:solidFill>
                  <a:schemeClr val="accent2"/>
                </a:solidFill>
              </a:rPr>
              <a:t>Gosset</a:t>
            </a:r>
            <a:r>
              <a:rPr lang="en-US" sz="3200" b="1" dirty="0">
                <a:solidFill>
                  <a:schemeClr val="accent2"/>
                </a:solidFill>
              </a:rPr>
              <a:t>) </a:t>
            </a:r>
            <a:r>
              <a:rPr lang="en-US" altLang="en-US" sz="3200" b="1" dirty="0" smtClean="0">
                <a:solidFill>
                  <a:schemeClr val="accent2"/>
                </a:solidFill>
              </a:rPr>
              <a:t>T-distribution 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5600" y="1557636"/>
            <a:ext cx="311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“Central” T-distribution</a:t>
            </a:r>
          </a:p>
        </p:txBody>
      </p:sp>
    </p:spTree>
    <p:extLst>
      <p:ext uri="{BB962C8B-B14F-4D97-AF65-F5344CB8AC3E}">
        <p14:creationId xmlns:p14="http://schemas.microsoft.com/office/powerpoint/2010/main" val="164130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103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81000"/>
            <a:ext cx="782697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8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104</a:t>
            </a:fld>
            <a:endParaRPr lang="en-US" altLang="en-US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828675" y="1013619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38300" y="264031"/>
            <a:ext cx="64674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Using T-distribution: type-2 error 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85800" y="762000"/>
            <a:ext cx="7895514" cy="5346701"/>
            <a:chOff x="624243" y="755649"/>
            <a:chExt cx="7895514" cy="534670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243" y="755649"/>
              <a:ext cx="7895514" cy="534670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075432" y="1310640"/>
              <a:ext cx="1219200" cy="419100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326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105</a:t>
            </a:fld>
            <a:endParaRPr lang="en-US" altLang="en-US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828675" y="1013619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38300" y="264031"/>
            <a:ext cx="64674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Using T-distribution: type-2 error 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578732"/>
              </p:ext>
            </p:extLst>
          </p:nvPr>
        </p:nvGraphicFramePr>
        <p:xfrm>
          <a:off x="1443038" y="4830763"/>
          <a:ext cx="6100762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4" name="Equation" r:id="rId3" imgW="2958840" imgH="507960" progId="Equation.DSMT4">
                  <p:embed/>
                </p:oleObj>
              </mc:Choice>
              <mc:Fallback>
                <p:oleObj name="Equation" r:id="rId3" imgW="295884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3038" y="4830763"/>
                        <a:ext cx="6100762" cy="104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338700" y="1032407"/>
            <a:ext cx="6309957" cy="4044950"/>
            <a:chOff x="624243" y="755649"/>
            <a:chExt cx="7895514" cy="534670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243" y="755649"/>
              <a:ext cx="7895514" cy="5346701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75432" y="1310640"/>
              <a:ext cx="1219200" cy="419100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090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106</a:t>
            </a:fld>
            <a:endParaRPr lang="en-US" altLang="en-US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828675" y="1013619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38300" y="264031"/>
            <a:ext cx="64674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Using T-distribution: type-2 error 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203063"/>
              </p:ext>
            </p:extLst>
          </p:nvPr>
        </p:nvGraphicFramePr>
        <p:xfrm>
          <a:off x="1481138" y="1270000"/>
          <a:ext cx="6100762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4" name="Equation" r:id="rId3" imgW="2958840" imgH="507960" progId="Equation.DSMT4">
                  <p:embed/>
                </p:oleObj>
              </mc:Choice>
              <mc:Fallback>
                <p:oleObj name="Equation" r:id="rId3" imgW="2958840" imgH="50796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81138" y="1270000"/>
                        <a:ext cx="6100762" cy="104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75" y="2163257"/>
            <a:ext cx="3452663" cy="39203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3218" y="2201358"/>
            <a:ext cx="3871666" cy="40700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447800" y="2895600"/>
                <a:ext cx="277358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Two sided,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895600"/>
                <a:ext cx="2773580" cy="461665"/>
              </a:xfrm>
              <a:prstGeom prst="rect">
                <a:avLst/>
              </a:prstGeom>
              <a:blipFill>
                <a:blip r:embed="rId7"/>
                <a:stretch>
                  <a:fillRect l="-3524" t="-10526" r="-22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914900" y="4952999"/>
                <a:ext cx="274376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One sided,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900" y="4952999"/>
                <a:ext cx="2743764" cy="461665"/>
              </a:xfrm>
              <a:prstGeom prst="rect">
                <a:avLst/>
              </a:prstGeom>
              <a:blipFill>
                <a:blip r:embed="rId8"/>
                <a:stretch>
                  <a:fillRect l="-3333" t="-921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859555" y="2886074"/>
                <a:ext cx="274376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One sided,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555" y="2886074"/>
                <a:ext cx="2743764" cy="461665"/>
              </a:xfrm>
              <a:prstGeom prst="rect">
                <a:avLst/>
              </a:prstGeom>
              <a:blipFill>
                <a:blip r:embed="rId9"/>
                <a:stretch>
                  <a:fillRect l="-3333" t="-10526" r="-22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366322" y="4953000"/>
                <a:ext cx="277358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Two sided,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322" y="4953000"/>
                <a:ext cx="2773580" cy="461665"/>
              </a:xfrm>
              <a:prstGeom prst="rect">
                <a:avLst/>
              </a:prstGeom>
              <a:blipFill>
                <a:blip r:embed="rId10"/>
                <a:stretch>
                  <a:fillRect l="-3297" t="-10667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26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00100"/>
            <a:ext cx="8365098" cy="57912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107</a:t>
            </a:fld>
            <a:endParaRPr lang="en-US" altLang="en-US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828675" y="1013619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38300" y="264031"/>
            <a:ext cx="64674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Using T-distribution: type-2 error 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 rot="16200000">
                <a:off x="1430689" y="1595375"/>
                <a:ext cx="5530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430689" y="1595375"/>
                <a:ext cx="553037" cy="461665"/>
              </a:xfrm>
              <a:prstGeom prst="rect">
                <a:avLst/>
              </a:prstGeom>
              <a:blipFill>
                <a:blip r:embed="rId4"/>
                <a:stretch>
                  <a:fillRect l="-10526" t="-6593" r="-28947" b="-16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90091"/>
              </p:ext>
            </p:extLst>
          </p:nvPr>
        </p:nvGraphicFramePr>
        <p:xfrm>
          <a:off x="4937760" y="5629656"/>
          <a:ext cx="66215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7" name="Equation" r:id="rId5" imgW="457200" imgH="368280" progId="Equation.DSMT4">
                  <p:embed/>
                </p:oleObj>
              </mc:Choice>
              <mc:Fallback>
                <p:oleObj name="Equation" r:id="rId5" imgW="45720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37760" y="5629656"/>
                        <a:ext cx="662152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493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108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8" y="776454"/>
            <a:ext cx="6259145" cy="5471946"/>
          </a:xfrm>
          <a:prstGeom prst="rect">
            <a:avLst/>
          </a:prstGeom>
        </p:spPr>
      </p:pic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828675" y="1013619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38300" y="264031"/>
            <a:ext cx="64674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Using T-distribution: type-2 error 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00400" y="1178434"/>
            <a:ext cx="2971800" cy="446036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4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00100"/>
            <a:ext cx="8365098" cy="57912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109</a:t>
            </a:fld>
            <a:endParaRPr lang="en-US" altLang="en-US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828675" y="1013619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38300" y="264031"/>
            <a:ext cx="64674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Using T-distribution: type-2 error 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 rot="16200000">
                <a:off x="1430689" y="1595375"/>
                <a:ext cx="5530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430689" y="1595375"/>
                <a:ext cx="553037" cy="461665"/>
              </a:xfrm>
              <a:prstGeom prst="rect">
                <a:avLst/>
              </a:prstGeom>
              <a:blipFill>
                <a:blip r:embed="rId4"/>
                <a:stretch>
                  <a:fillRect l="-10526" t="-6593" r="-28947" b="-16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90091"/>
              </p:ext>
            </p:extLst>
          </p:nvPr>
        </p:nvGraphicFramePr>
        <p:xfrm>
          <a:off x="4937760" y="5629656"/>
          <a:ext cx="66215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6" name="Equation" r:id="rId5" imgW="457200" imgH="368280" progId="Equation.DSMT4">
                  <p:embed/>
                </p:oleObj>
              </mc:Choice>
              <mc:Fallback>
                <p:oleObj name="Equation" r:id="rId5" imgW="457200" imgH="36828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37760" y="5629656"/>
                        <a:ext cx="662152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4937760" y="1981200"/>
            <a:ext cx="0" cy="2667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14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888" y="829703"/>
            <a:ext cx="6767157" cy="5562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63103" y="3328743"/>
            <a:ext cx="3031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between calls (T)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60649" y="6017567"/>
            <a:ext cx="214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Observation No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54271" y="290348"/>
            <a:ext cx="5451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One night at a call </a:t>
            </a:r>
            <a:r>
              <a:rPr lang="en-US" sz="3600" b="1" dirty="0" smtClean="0">
                <a:solidFill>
                  <a:schemeClr val="accent1"/>
                </a:solidFill>
              </a:rPr>
              <a:t>center...</a:t>
            </a:r>
            <a:endParaRPr lang="en-US" b="1" u="sng" dirty="0"/>
          </a:p>
        </p:txBody>
      </p:sp>
      <p:sp>
        <p:nvSpPr>
          <p:cNvPr id="11" name="Line 3"/>
          <p:cNvSpPr>
            <a:spLocks noChangeShapeType="1"/>
          </p:cNvSpPr>
          <p:nvPr/>
        </p:nvSpPr>
        <p:spPr bwMode="auto">
          <a:xfrm>
            <a:off x="2133204" y="936679"/>
            <a:ext cx="5181600" cy="2438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15000" y="2209800"/>
                <a:ext cx="4510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2209800"/>
                <a:ext cx="451086" cy="461665"/>
              </a:xfrm>
              <a:prstGeom prst="rect">
                <a:avLst/>
              </a:prstGeom>
              <a:blipFill>
                <a:blip r:embed="rId3"/>
                <a:stretch>
                  <a:fillRect r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/>
          <p:cNvSpPr/>
          <p:nvPr/>
        </p:nvSpPr>
        <p:spPr>
          <a:xfrm rot="13925906">
            <a:off x="5027034" y="3913352"/>
            <a:ext cx="4298170" cy="914400"/>
          </a:xfrm>
          <a:prstGeom prst="arc">
            <a:avLst/>
          </a:prstGeom>
          <a:ln w="254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3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08913"/>
            <a:ext cx="6132207" cy="541641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110</a:t>
            </a:fld>
            <a:endParaRPr lang="en-US" altLang="en-US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828675" y="1013619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38300" y="264031"/>
            <a:ext cx="64674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Using T-distribution: type-2 error 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25624" y="1600200"/>
            <a:ext cx="2554224" cy="441642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4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-53" r="44391"/>
          <a:stretch/>
        </p:blipFill>
        <p:spPr>
          <a:xfrm>
            <a:off x="987552" y="3352800"/>
            <a:ext cx="6629580" cy="327709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111</a:t>
            </a:fld>
            <a:endParaRPr lang="en-US" altLang="en-US"/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838200" y="9906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38325" y="281781"/>
            <a:ext cx="54673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Using T-distribution: example 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600" y="1144570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the mean mechanical strength is 0.84 instead of 0.82, what is the probability of type-II error for a significance level of 0.05?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97865" y="2369283"/>
                <a:ext cx="6852453" cy="616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One sided test.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.02456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=15: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=0.1,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865" y="2369283"/>
                <a:ext cx="6852453" cy="616964"/>
              </a:xfrm>
              <a:prstGeom prst="rect">
                <a:avLst/>
              </a:prstGeom>
              <a:blipFill>
                <a:blip r:embed="rId4"/>
                <a:stretch>
                  <a:fillRect l="-1423"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075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Line 3"/>
          <p:cNvSpPr>
            <a:spLocks noChangeShapeType="1"/>
          </p:cNvSpPr>
          <p:nvPr/>
        </p:nvSpPr>
        <p:spPr bwMode="auto">
          <a:xfrm>
            <a:off x="1219200" y="1155700"/>
            <a:ext cx="69342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1295400" y="66675"/>
            <a:ext cx="8686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Hypothesis Testing on the Variance of a</a:t>
            </a:r>
          </a:p>
          <a:p>
            <a:r>
              <a:rPr lang="en-US" altLang="en-US" sz="3200" b="1" dirty="0" smtClean="0">
                <a:solidFill>
                  <a:schemeClr val="accent2"/>
                </a:solidFill>
              </a:rPr>
              <a:t>         Normal Population 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pic>
        <p:nvPicPr>
          <p:cNvPr id="6554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38275"/>
            <a:ext cx="2043113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5F7913-EEC6-47CE-96A3-414438D5A6EC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112</a:t>
            </a:fld>
            <a:endParaRPr lang="en-US" altLang="en-US"/>
          </a:p>
        </p:txBody>
      </p:sp>
      <p:pic>
        <p:nvPicPr>
          <p:cNvPr id="8" name="Picture 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14600"/>
            <a:ext cx="8239125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117249" y="1487022"/>
                <a:ext cx="4060535" cy="698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For mean: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 smtClean="0"/>
                  <a:t> or T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249" y="1487022"/>
                <a:ext cx="4060535" cy="698012"/>
              </a:xfrm>
              <a:prstGeom prst="rect">
                <a:avLst/>
              </a:prstGeom>
              <a:blipFill>
                <a:blip r:embed="rId4"/>
                <a:stretch>
                  <a:fillRect l="-2249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6562" name="Rectangle 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8839200" cy="1143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 sz="3600" b="1" dirty="0" smtClean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3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𝚾</m:t>
                        </m:r>
                      </m:e>
                      <m:sup>
                        <m:r>
                          <a:rPr lang="en-US" altLang="en-US" sz="3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en-US" sz="3600" b="1" dirty="0" smtClean="0">
                    <a:solidFill>
                      <a:schemeClr val="accent1"/>
                    </a:solidFill>
                  </a:rPr>
                  <a:t>distribution</a:t>
                </a:r>
                <a:endParaRPr lang="en-US" altLang="en-US" sz="36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6562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0"/>
                <a:ext cx="8839200" cy="1143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563" name="Line 3"/>
          <p:cNvSpPr>
            <a:spLocks noChangeShapeType="1"/>
          </p:cNvSpPr>
          <p:nvPr/>
        </p:nvSpPr>
        <p:spPr bwMode="auto">
          <a:xfrm>
            <a:off x="1905000" y="990600"/>
            <a:ext cx="5410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3F3A42-77C6-4DF5-B23F-40B051364680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113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24200" y="1066800"/>
                <a:ext cx="241066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Expected value: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Variance: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1066800"/>
                <a:ext cx="2410660" cy="830997"/>
              </a:xfrm>
              <a:prstGeom prst="rect">
                <a:avLst/>
              </a:prstGeom>
              <a:blipFill>
                <a:blip r:embed="rId3"/>
                <a:stretch>
                  <a:fillRect l="-4051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7" t="22515" r="42485" b="56056"/>
          <a:stretch/>
        </p:blipFill>
        <p:spPr bwMode="auto">
          <a:xfrm>
            <a:off x="5230060" y="2819969"/>
            <a:ext cx="1828800" cy="82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638300" y="1752600"/>
            <a:ext cx="6386157" cy="4324591"/>
            <a:chOff x="1638300" y="2091633"/>
            <a:chExt cx="6386157" cy="432459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8300" y="2091633"/>
              <a:ext cx="6386157" cy="432459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2889849" y="2450592"/>
              <a:ext cx="1986951" cy="3488235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114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14400"/>
            <a:ext cx="8327101" cy="56515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8839200" cy="1143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 sz="3600" b="1" dirty="0" smtClean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3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𝚾</m:t>
                        </m:r>
                      </m:e>
                      <m:sup>
                        <m:r>
                          <a:rPr lang="en-US" altLang="en-US" sz="3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en-US" sz="3600" b="1" dirty="0" smtClean="0">
                    <a:solidFill>
                      <a:schemeClr val="accent1"/>
                    </a:solidFill>
                  </a:rPr>
                  <a:t>distribution</a:t>
                </a:r>
                <a:endParaRPr lang="en-US" altLang="en-US" sz="36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0"/>
                <a:ext cx="8839200" cy="1143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1905000" y="990600"/>
            <a:ext cx="5410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66800" y="5943600"/>
            <a:ext cx="7543800" cy="304800"/>
          </a:xfrm>
          <a:prstGeom prst="rect">
            <a:avLst/>
          </a:pr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49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115</a:t>
            </a:fld>
            <a:endParaRPr lang="en-US" altLang="en-US"/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219200" y="1155700"/>
            <a:ext cx="69342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2000" y="304800"/>
            <a:ext cx="8686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Hypothesis Testing on the Variance: Example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1752600"/>
            <a:ext cx="758252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4-67: If the standard deviation of the hole diameter for </a:t>
            </a:r>
          </a:p>
          <a:p>
            <a:r>
              <a:rPr lang="en-US" dirty="0" smtClean="0"/>
              <a:t>a rivet hole exceeds 0.02 mm, the beam should be rejected. </a:t>
            </a:r>
          </a:p>
          <a:p>
            <a:r>
              <a:rPr lang="en-US" dirty="0" smtClean="0"/>
              <a:t>Random samples of 15 rivet holes shows a sample standard </a:t>
            </a:r>
          </a:p>
          <a:p>
            <a:r>
              <a:rPr lang="en-US" dirty="0"/>
              <a:t>d</a:t>
            </a:r>
            <a:r>
              <a:rPr lang="en-US" dirty="0" smtClean="0"/>
              <a:t>eviation to be 0.016. </a:t>
            </a:r>
          </a:p>
          <a:p>
            <a:pPr marL="457200" indent="-457200">
              <a:buAutoNum type="alphaLcParenBoth"/>
            </a:pPr>
            <a:r>
              <a:rPr lang="en-US" dirty="0" smtClean="0"/>
              <a:t>Is there a strong evidence to believe that the hole </a:t>
            </a:r>
          </a:p>
          <a:p>
            <a:r>
              <a:rPr lang="en-US" dirty="0"/>
              <a:t> </a:t>
            </a:r>
            <a:r>
              <a:rPr lang="en-US" dirty="0" smtClean="0"/>
              <a:t>     diameter exceeds 0.02 mm? </a:t>
            </a:r>
          </a:p>
          <a:p>
            <a:r>
              <a:rPr lang="en-US" dirty="0" smtClean="0"/>
              <a:t>(b) Will the conclusion change if the data were obtained </a:t>
            </a:r>
          </a:p>
          <a:p>
            <a:r>
              <a:rPr lang="en-US" dirty="0"/>
              <a:t> </a:t>
            </a:r>
            <a:r>
              <a:rPr lang="en-US" dirty="0" smtClean="0"/>
              <a:t>     with a sample size of 3?</a:t>
            </a:r>
          </a:p>
        </p:txBody>
      </p:sp>
    </p:spTree>
    <p:extLst>
      <p:ext uri="{BB962C8B-B14F-4D97-AF65-F5344CB8AC3E}">
        <p14:creationId xmlns:p14="http://schemas.microsoft.com/office/powerpoint/2010/main" val="337673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116</a:t>
            </a:fld>
            <a:endParaRPr lang="en-US" altLang="en-US"/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219200" y="1155700"/>
            <a:ext cx="69342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2000" y="304800"/>
            <a:ext cx="8686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Hypothesis Testing on the Variance: Example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919906"/>
              </p:ext>
            </p:extLst>
          </p:nvPr>
        </p:nvGraphicFramePr>
        <p:xfrm>
          <a:off x="3629025" y="1524000"/>
          <a:ext cx="2114550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86" name="Equation" r:id="rId3" imgW="1041120" imgH="482400" progId="Equation.DSMT4">
                  <p:embed/>
                </p:oleObj>
              </mc:Choice>
              <mc:Fallback>
                <p:oleObj name="Equation" r:id="rId3" imgW="104112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29025" y="1524000"/>
                        <a:ext cx="2114550" cy="979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396519"/>
              </p:ext>
            </p:extLst>
          </p:nvPr>
        </p:nvGraphicFramePr>
        <p:xfrm>
          <a:off x="3276600" y="2849850"/>
          <a:ext cx="3029092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87" name="Equation" r:id="rId5" imgW="1765080" imgH="419040" progId="Equation.DSMT4">
                  <p:embed/>
                </p:oleObj>
              </mc:Choice>
              <mc:Fallback>
                <p:oleObj name="Equation" r:id="rId5" imgW="176508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76600" y="2849850"/>
                        <a:ext cx="3029092" cy="71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62225" y="4188113"/>
                <a:ext cx="39126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=8.96, 0.5≤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≤0.9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225" y="4188113"/>
                <a:ext cx="3912674" cy="461665"/>
              </a:xfrm>
              <a:prstGeom prst="rect">
                <a:avLst/>
              </a:prstGeom>
              <a:blipFill>
                <a:blip r:embed="rId7"/>
                <a:stretch>
                  <a:fillRect l="-233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81200" y="5257800"/>
                <a:ext cx="661309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Failed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. There is no strong evidence that </a:t>
                </a:r>
              </a:p>
              <a:p>
                <a:r>
                  <a:rPr lang="en-US" dirty="0" smtClean="0"/>
                  <a:t>the standard deviation exceeds 0.02. 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5257800"/>
                <a:ext cx="6613092" cy="830997"/>
              </a:xfrm>
              <a:prstGeom prst="rect">
                <a:avLst/>
              </a:prstGeom>
              <a:blipFill>
                <a:blip r:embed="rId8"/>
                <a:stretch>
                  <a:fillRect l="-1382" t="-5882" r="-461" b="-15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8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117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47800"/>
            <a:ext cx="7033726" cy="451482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048000" y="5391912"/>
            <a:ext cx="152400" cy="152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0724" y="1828799"/>
            <a:ext cx="2669875" cy="364845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1219200" y="1155700"/>
            <a:ext cx="69342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62000" y="304800"/>
            <a:ext cx="8686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Hypothesis Testing on the Variance: Example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96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919" y="739660"/>
            <a:ext cx="8163920" cy="431187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72787" y="6477000"/>
            <a:ext cx="1905000" cy="457200"/>
          </a:xfrm>
        </p:spPr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2/22/2017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118</a:t>
            </a:fld>
            <a:endParaRPr lang="en-US" alt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62000" y="304800"/>
            <a:ext cx="8686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Hypothesis </a:t>
            </a:r>
            <a:r>
              <a:rPr lang="en-US" altLang="en-US" sz="3200" b="1" dirty="0" smtClean="0">
                <a:solidFill>
                  <a:schemeClr val="accent2"/>
                </a:solidFill>
              </a:rPr>
              <a:t>Testing: Reviewing the main idea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1600" y="990600"/>
            <a:ext cx="8382000" cy="402731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0" y="4572000"/>
            <a:ext cx="9220200" cy="410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347296" y="1179377"/>
                <a:ext cx="1550616" cy="740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96" y="1179377"/>
                <a:ext cx="1550616" cy="7405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5562600" y="1645256"/>
                <a:ext cx="2081980" cy="864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1645256"/>
                <a:ext cx="2081980" cy="8648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7467600" y="4455038"/>
            <a:ext cx="228600" cy="2421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886200" y="4458576"/>
            <a:ext cx="228600" cy="2421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212174" y="4736495"/>
                <a:ext cx="2226226" cy="8414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 smtClean="0"/>
                  <a:t>T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</m:oMath>
                </a14:m>
                <a:endParaRPr lang="en-US" sz="3600" dirty="0" smtClean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74" y="4736495"/>
                <a:ext cx="2226226" cy="841449"/>
              </a:xfrm>
              <a:prstGeom prst="rect">
                <a:avLst/>
              </a:prstGeom>
              <a:blipFill>
                <a:blip r:embed="rId6"/>
                <a:stretch>
                  <a:fillRect l="-8493"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212174" y="5546591"/>
                <a:ext cx="411458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If mean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 smtClean="0"/>
                  <a:t> will be near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Z,T will be near 0</a:t>
                </a:r>
                <a:r>
                  <a:rPr lang="en-US" dirty="0" smtClean="0"/>
                  <a:t> </a:t>
                </a:r>
                <a:endParaRPr lang="en-US" dirty="0" smtClean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74" y="5546591"/>
                <a:ext cx="4114588" cy="830997"/>
              </a:xfrm>
              <a:prstGeom prst="rect">
                <a:avLst/>
              </a:prstGeom>
              <a:blipFill>
                <a:blip r:embed="rId7"/>
                <a:stretch>
                  <a:fillRect l="-2370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3423137" y="4790986"/>
                <a:ext cx="4555158" cy="8383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If variance is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will be near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will be near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137" y="4790986"/>
                <a:ext cx="4555158" cy="838306"/>
              </a:xfrm>
              <a:prstGeom prst="rect">
                <a:avLst/>
              </a:prstGeom>
              <a:blipFill>
                <a:blip r:embed="rId8"/>
                <a:stretch>
                  <a:fillRect l="-2142" t="-4380" b="-16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008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2/21/2017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119</a:t>
            </a:fld>
            <a:endParaRPr lang="en-US" alt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62000" y="304800"/>
            <a:ext cx="8686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How do we know if the population </a:t>
            </a:r>
            <a:r>
              <a:rPr lang="en-US" altLang="en-US" sz="3200" b="1" dirty="0">
                <a:solidFill>
                  <a:schemeClr val="accent2"/>
                </a:solidFill>
              </a:rPr>
              <a:t>i</a:t>
            </a:r>
            <a:r>
              <a:rPr lang="en-US" altLang="en-US" sz="3200" b="1" dirty="0" smtClean="0">
                <a:solidFill>
                  <a:schemeClr val="accent2"/>
                </a:solidFill>
              </a:rPr>
              <a:t>s normally</a:t>
            </a:r>
          </a:p>
          <a:p>
            <a:r>
              <a:rPr lang="en-US" altLang="en-US" sz="3200" b="1" dirty="0" smtClean="0">
                <a:solidFill>
                  <a:schemeClr val="accent2"/>
                </a:solidFill>
              </a:rPr>
              <a:t>Distributed or not? 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09600" y="2590800"/>
                <a:ext cx="6716903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Probability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 smtClean="0"/>
                  <a:t> Relative frequency</a:t>
                </a:r>
              </a:p>
              <a:p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Ordinate in </a:t>
                </a:r>
                <a:r>
                  <a:rPr lang="en-US" dirty="0" smtClean="0"/>
                  <a:t>cumulative of pdf 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/>
                  <a:t> Probability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= </a:t>
                </a:r>
                <a:r>
                  <a:rPr lang="en-US" dirty="0"/>
                  <a:t>F</a:t>
                </a:r>
                <a:r>
                  <a:rPr lang="en-US" dirty="0" smtClean="0"/>
                  <a:t>requency in normalized cumulative histogram</a:t>
                </a:r>
                <a:endParaRPr lang="en-US" dirty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590800"/>
                <a:ext cx="6716903" cy="2308324"/>
              </a:xfrm>
              <a:prstGeom prst="rect">
                <a:avLst/>
              </a:prstGeom>
              <a:blipFill>
                <a:blip r:embed="rId2"/>
                <a:stretch>
                  <a:fillRect l="-1180" t="-2111" r="-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70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12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1418136"/>
                <a:ext cx="7398179" cy="38439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Consider the following 10 measurements: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The following three estimators of the mean are suggested: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Sample mean: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Median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Any of the randomly </a:t>
                </a:r>
                <a:r>
                  <a:rPr lang="en-US" dirty="0"/>
                  <a:t>s</a:t>
                </a:r>
                <a:r>
                  <a:rPr lang="en-US" dirty="0" smtClean="0"/>
                  <a:t>elected value. </a:t>
                </a:r>
              </a:p>
              <a:p>
                <a:r>
                  <a:rPr lang="en-US" dirty="0" smtClean="0"/>
                  <a:t>Evaluate whether the estimators are biased or not.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18136"/>
                <a:ext cx="7398179" cy="3843937"/>
              </a:xfrm>
              <a:prstGeom prst="rect">
                <a:avLst/>
              </a:prstGeom>
              <a:blipFill>
                <a:blip r:embed="rId3"/>
                <a:stretch>
                  <a:fillRect l="-1319" t="-1270" r="-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198194"/>
              </p:ext>
            </p:extLst>
          </p:nvPr>
        </p:nvGraphicFramePr>
        <p:xfrm>
          <a:off x="2048897" y="1879509"/>
          <a:ext cx="4114800" cy="945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3" name="Equation" r:id="rId4" imgW="1879560" imgH="431640" progId="Equation.DSMT4">
                  <p:embed/>
                </p:oleObj>
              </mc:Choice>
              <mc:Fallback>
                <p:oleObj name="Equation" r:id="rId4" imgW="1879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48897" y="1879509"/>
                        <a:ext cx="4114800" cy="945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67512" y="36576"/>
            <a:ext cx="8153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</a:t>
            </a:r>
            <a:r>
              <a:rPr lang="en-US" altLang="en-US" sz="3600" b="1" dirty="0">
                <a:solidFill>
                  <a:schemeClr val="accent1"/>
                </a:solidFill>
              </a:rPr>
              <a:t>M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erit of an estimator: Example-1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1219200" y="1066800"/>
            <a:ext cx="6324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74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120</a:t>
            </a:fld>
            <a:endParaRPr lang="en-US" altLang="en-US"/>
          </a:p>
        </p:txBody>
      </p:sp>
      <p:sp>
        <p:nvSpPr>
          <p:cNvPr id="4" name="Rectangle 3"/>
          <p:cNvSpPr/>
          <p:nvPr/>
        </p:nvSpPr>
        <p:spPr>
          <a:xfrm>
            <a:off x="762000" y="1676400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24    20    25    24    21    19    19</a:t>
            </a:r>
          </a:p>
          <a:p>
            <a:r>
              <a:rPr lang="en-US" dirty="0" smtClean="0"/>
              <a:t>21    26    24    24    24    23    24</a:t>
            </a:r>
          </a:p>
          <a:p>
            <a:r>
              <a:rPr lang="en-US" dirty="0" smtClean="0"/>
              <a:t>22    23    20    18    23    25    24  21    22    22    25    27    21    22</a:t>
            </a:r>
          </a:p>
          <a:p>
            <a:r>
              <a:rPr lang="en-US" dirty="0" smtClean="0"/>
              <a:t>26    25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304800"/>
            <a:ext cx="7467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Age of randomly selected 30 persons in University campus 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988796"/>
            <a:ext cx="4885104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1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121</a:t>
            </a:fld>
            <a:endParaRPr lang="en-US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2000" y="304800"/>
            <a:ext cx="7467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Prepare a normalized cumulative histogram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19800" y="3688080"/>
            <a:ext cx="228600" cy="228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95400" y="5334000"/>
            <a:ext cx="228600" cy="228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574292" y="5196840"/>
                <a:ext cx="42915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Probability that age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21 years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292" y="5196840"/>
                <a:ext cx="4291559" cy="461665"/>
              </a:xfrm>
              <a:prstGeom prst="rect">
                <a:avLst/>
              </a:prstGeom>
              <a:blipFill>
                <a:blip r:embed="rId2"/>
                <a:stretch>
                  <a:fillRect l="-2131" t="-10667" r="-994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41659"/>
            <a:ext cx="4566443" cy="3632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797" y="1541659"/>
            <a:ext cx="4511643" cy="3589104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5867400" y="3724275"/>
            <a:ext cx="228600" cy="228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4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122</a:t>
            </a:fld>
            <a:endParaRPr lang="en-US" alt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62000" y="304800"/>
            <a:ext cx="8077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Compare with a hypothesized distribution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49129"/>
            <a:ext cx="6335120" cy="5039717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6057900" y="1323975"/>
            <a:ext cx="228600" cy="228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81600" y="1752600"/>
            <a:ext cx="228600" cy="228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295775" y="3295650"/>
            <a:ext cx="228600" cy="228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429000" y="4143375"/>
            <a:ext cx="228600" cy="228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495550" y="4991100"/>
            <a:ext cx="228600" cy="228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2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2/21/2017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123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85180"/>
            <a:ext cx="6411319" cy="5173853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0" y="457200"/>
            <a:ext cx="3962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Visual inspection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028394" y="4876800"/>
                <a:ext cx="685316" cy="4199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394" y="4876800"/>
                <a:ext cx="685316" cy="4199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048000" y="4876800"/>
                <a:ext cx="685316" cy="4199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876800"/>
                <a:ext cx="685316" cy="4199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087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124</a:t>
            </a:fld>
            <a:endParaRPr lang="en-US" alt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008888" y="1371599"/>
            <a:ext cx="7108501" cy="5334001"/>
            <a:chOff x="1066800" y="762000"/>
            <a:chExt cx="7108501" cy="533400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6800" y="762000"/>
              <a:ext cx="7108501" cy="5334001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flipV="1">
              <a:off x="4489704" y="969265"/>
              <a:ext cx="1072896" cy="305714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5611859" y="1360442"/>
              <a:ext cx="152400" cy="152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5642830" y="1459992"/>
              <a:ext cx="53882" cy="4060918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1524000" y="1425483"/>
              <a:ext cx="4487689" cy="22318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47800" y="381000"/>
            <a:ext cx="8077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Change the y-axis to force it into linear 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1532111" y="3962400"/>
            <a:ext cx="4487689" cy="223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608311" y="3506826"/>
            <a:ext cx="4487689" cy="223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15694" y="3250257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0.6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0725" y="3712464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0.5  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5266" y="1782044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0.95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591495" y="3887969"/>
            <a:ext cx="152400" cy="152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756299" y="3439633"/>
            <a:ext cx="152400" cy="152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1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125</a:t>
            </a:fld>
            <a:endParaRPr lang="en-US" alt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017750" y="1034131"/>
            <a:ext cx="7108501" cy="5671469"/>
            <a:chOff x="1066800" y="424532"/>
            <a:chExt cx="7108501" cy="567146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6800" y="762000"/>
              <a:ext cx="7108501" cy="5334001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flipV="1">
              <a:off x="4468650" y="424532"/>
              <a:ext cx="1350546" cy="361635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5611859" y="609601"/>
              <a:ext cx="152400" cy="152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5642830" y="555720"/>
              <a:ext cx="45229" cy="496519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1606296" y="685801"/>
              <a:ext cx="4487689" cy="22318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47800" y="381000"/>
            <a:ext cx="8077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Change the y-axis to force it into linear 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4091" y="1065376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0.95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1532111" y="3962400"/>
            <a:ext cx="4487689" cy="223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1608311" y="3506826"/>
            <a:ext cx="4487689" cy="223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15694" y="3250257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0.6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0725" y="3712464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0.5  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591495" y="3887969"/>
            <a:ext cx="152400" cy="152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756299" y="3439633"/>
            <a:ext cx="152400" cy="152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8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126</a:t>
            </a:fld>
            <a:endParaRPr lang="en-US" alt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017750" y="1034132"/>
            <a:ext cx="7108501" cy="5671468"/>
            <a:chOff x="1066800" y="424533"/>
            <a:chExt cx="7108501" cy="567146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6800" y="762000"/>
              <a:ext cx="7108501" cy="5334001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flipV="1">
              <a:off x="4011450" y="424533"/>
              <a:ext cx="1807746" cy="498566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5611859" y="609601"/>
              <a:ext cx="152400" cy="152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5642830" y="555720"/>
              <a:ext cx="45229" cy="496519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1606296" y="685801"/>
              <a:ext cx="4487689" cy="22318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47800" y="381000"/>
            <a:ext cx="8077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Change the y-axis to force it into linear 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4091" y="1065376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0.95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1532111" y="3962400"/>
            <a:ext cx="4487689" cy="223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1608311" y="3506826"/>
            <a:ext cx="4487689" cy="2231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15694" y="3250257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0.6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0725" y="3712464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0.5  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038600" y="5318859"/>
            <a:ext cx="195399" cy="16754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419600" y="4328259"/>
            <a:ext cx="195399" cy="16754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648200" y="3642459"/>
            <a:ext cx="195399" cy="16754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724400" y="3337659"/>
            <a:ext cx="195399" cy="16754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181600" y="2575659"/>
            <a:ext cx="195399" cy="16754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0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127</a:t>
            </a:fld>
            <a:endParaRPr lang="en-US" alt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371600" y="405825"/>
            <a:ext cx="7391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Data table for normal </a:t>
            </a:r>
            <a:r>
              <a:rPr lang="en-US" altLang="en-US" sz="3200" b="1" dirty="0" smtClean="0">
                <a:solidFill>
                  <a:schemeClr val="accent2"/>
                </a:solidFill>
              </a:rPr>
              <a:t>Probability Plot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00978"/>
              </p:ext>
            </p:extLst>
          </p:nvPr>
        </p:nvGraphicFramePr>
        <p:xfrm>
          <a:off x="1524000" y="1397000"/>
          <a:ext cx="6477000" cy="39484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35687449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00342468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70582670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72491308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88868729"/>
                    </a:ext>
                  </a:extLst>
                </a:gridCol>
              </a:tblGrid>
              <a:tr h="1731250">
                <a:tc>
                  <a:txBody>
                    <a:bodyPr/>
                    <a:lstStyle/>
                    <a:p>
                      <a:r>
                        <a:rPr lang="en-US" dirty="0" smtClean="0"/>
                        <a:t>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Mid point of 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Frequency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Normalized frequency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Cumulative normalized frequency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118083"/>
                  </a:ext>
                </a:extLst>
              </a:tr>
              <a:tr h="369536">
                <a:tc>
                  <a:txBody>
                    <a:bodyPr/>
                    <a:lstStyle/>
                    <a:p>
                      <a:r>
                        <a:rPr lang="en-US" dirty="0" smtClean="0"/>
                        <a:t>18-20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75865"/>
                  </a:ext>
                </a:extLst>
              </a:tr>
              <a:tr h="369536">
                <a:tc>
                  <a:txBody>
                    <a:bodyPr/>
                    <a:lstStyle/>
                    <a:p>
                      <a:r>
                        <a:rPr lang="en-US" dirty="0" smtClean="0"/>
                        <a:t>20-22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387233"/>
                  </a:ext>
                </a:extLst>
              </a:tr>
              <a:tr h="369536">
                <a:tc>
                  <a:txBody>
                    <a:bodyPr/>
                    <a:lstStyle/>
                    <a:p>
                      <a:r>
                        <a:rPr lang="en-US" dirty="0" smtClean="0"/>
                        <a:t>22-24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233542"/>
                  </a:ext>
                </a:extLst>
              </a:tr>
              <a:tr h="369536">
                <a:tc>
                  <a:txBody>
                    <a:bodyPr/>
                    <a:lstStyle/>
                    <a:p>
                      <a:r>
                        <a:rPr lang="en-US" dirty="0" smtClean="0"/>
                        <a:t>24-26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6228"/>
                  </a:ext>
                </a:extLst>
              </a:tr>
              <a:tr h="369536">
                <a:tc>
                  <a:txBody>
                    <a:bodyPr/>
                    <a:lstStyle/>
                    <a:p>
                      <a:r>
                        <a:rPr lang="en-US" dirty="0" smtClean="0"/>
                        <a:t>26-28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327147"/>
                  </a:ext>
                </a:extLst>
              </a:tr>
              <a:tr h="3695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Total=29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122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60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128</a:t>
            </a:fld>
            <a:endParaRPr lang="en-US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286000" y="405825"/>
            <a:ext cx="6477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Normal Probability Plot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676400"/>
            <a:ext cx="5496919" cy="434139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124200" y="4648200"/>
            <a:ext cx="76200" cy="762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748272" y="2133600"/>
            <a:ext cx="76200" cy="762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827776" y="2895600"/>
            <a:ext cx="76200" cy="762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24425" y="3638550"/>
            <a:ext cx="76200" cy="762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022217" y="4076700"/>
            <a:ext cx="76200" cy="762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174488" y="2237267"/>
            <a:ext cx="3810000" cy="24384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41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129</a:t>
            </a:fld>
            <a:endParaRPr lang="en-US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6800" y="405825"/>
            <a:ext cx="76962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Unsatisfactory</a:t>
            </a:r>
            <a:r>
              <a:rPr lang="en-US" altLang="en-US" sz="3200" b="1" dirty="0" smtClean="0">
                <a:solidFill>
                  <a:schemeClr val="accent2"/>
                </a:solidFill>
              </a:rPr>
              <a:t> </a:t>
            </a:r>
            <a:r>
              <a:rPr lang="en-US" altLang="en-US" sz="3200" b="1" dirty="0" smtClean="0">
                <a:solidFill>
                  <a:schemeClr val="accent2"/>
                </a:solidFill>
              </a:rPr>
              <a:t>fit into normal probability plot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54641"/>
            <a:ext cx="6494282" cy="519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43074" y="-152400"/>
            <a:ext cx="510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Unbiasedness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1743456" y="914400"/>
            <a:ext cx="5715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8600" y="990600"/>
            <a:ext cx="88905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Example: Compare the following two estimates of population variance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and check which one is an unbiased estimator of population variance.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198972"/>
              </p:ext>
            </p:extLst>
          </p:nvPr>
        </p:nvGraphicFramePr>
        <p:xfrm>
          <a:off x="2073934" y="1660910"/>
          <a:ext cx="4479266" cy="792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0" name="Equation" r:id="rId3" imgW="2654280" imgH="469800" progId="Equation.DSMT4">
                  <p:embed/>
                </p:oleObj>
              </mc:Choice>
              <mc:Fallback>
                <p:oleObj name="Equation" r:id="rId3" imgW="26542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3934" y="1660910"/>
                        <a:ext cx="4479266" cy="792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521566"/>
              </p:ext>
            </p:extLst>
          </p:nvPr>
        </p:nvGraphicFramePr>
        <p:xfrm>
          <a:off x="2633218" y="5353938"/>
          <a:ext cx="324485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1" name="Equation" r:id="rId5" imgW="2387520" imgH="812520" progId="Equation.DSMT4">
                  <p:embed/>
                </p:oleObj>
              </mc:Choice>
              <mc:Fallback>
                <p:oleObj name="Equation" r:id="rId5" imgW="2387520" imgH="81252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33218" y="5353938"/>
                        <a:ext cx="3244850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243840" y="2970580"/>
            <a:ext cx="6905095" cy="2677656"/>
            <a:chOff x="237490" y="2802937"/>
            <a:chExt cx="6905095" cy="2677656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8" name="Object 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64629329"/>
                    </p:ext>
                  </p:extLst>
                </p:nvPr>
              </p:nvGraphicFramePr>
              <p:xfrm>
                <a:off x="2560947" y="3452354"/>
                <a:ext cx="2462249" cy="81484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6352" name="Equation" r:id="rId7" imgW="1765080" imgH="583920" progId="Equation.DSMT4">
                        <p:embed/>
                      </p:oleObj>
                    </mc:Choice>
                    <mc:Fallback>
                      <p:oleObj name="Equation" r:id="rId7" imgW="1765080" imgH="58392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560947" y="3452354"/>
                              <a:ext cx="2462249" cy="81484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8" name="Object 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64629329"/>
                    </p:ext>
                  </p:extLst>
                </p:nvPr>
              </p:nvGraphicFramePr>
              <p:xfrm>
                <a:off x="2560947" y="3452354"/>
                <a:ext cx="2462249" cy="81484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249" name="Equation" r:id="rId9" imgW="1765080" imgH="583920" progId="Equation.DSMT4">
                        <p:embed/>
                      </p:oleObj>
                    </mc:Choice>
                    <mc:Fallback>
                      <p:oleObj name="Equation" r:id="rId9" imgW="1765080" imgH="58392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560947" y="3452354"/>
                              <a:ext cx="2462249" cy="814845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37490" y="2802937"/>
                  <a:ext cx="6905095" cy="26776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u="sng" dirty="0"/>
                    <a:t>Solution: </a:t>
                  </a:r>
                  <a:r>
                    <a:rPr lang="en-US" dirty="0"/>
                    <a:t> </a:t>
                  </a:r>
                  <a:r>
                    <a:rPr lang="en-US" dirty="0" smtClean="0"/>
                    <a:t>According </a:t>
                  </a:r>
                  <a:r>
                    <a:rPr lang="en-US" dirty="0"/>
                    <a:t>to the definition </a:t>
                  </a:r>
                  <a:r>
                    <a:rPr lang="en-US" dirty="0" smtClean="0"/>
                    <a:t>of </a:t>
                  </a:r>
                  <a:r>
                    <a:rPr lang="en-US" dirty="0"/>
                    <a:t>unbiasedness:</a:t>
                  </a:r>
                </a:p>
                <a:p>
                  <a:r>
                    <a:rPr lang="en-US" dirty="0" smtClean="0"/>
                    <a:t> </a:t>
                  </a:r>
                  <a:endParaRPr lang="en-US" dirty="0"/>
                </a:p>
                <a:p>
                  <a:endParaRPr lang="en-US" dirty="0"/>
                </a:p>
                <a:p>
                  <a:endParaRPr lang="en-US" dirty="0"/>
                </a:p>
                <a:p>
                  <a:r>
                    <a:rPr lang="en-US" dirty="0"/>
                    <a:t>should be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dirty="0"/>
                    <a:t>  </a:t>
                  </a:r>
                </a:p>
                <a:p>
                  <a:r>
                    <a:rPr lang="en-US" dirty="0"/>
                    <a:t>With a little bit of summation algebra… </a:t>
                  </a: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490" y="2802937"/>
                  <a:ext cx="6905095" cy="2677656"/>
                </a:xfrm>
                <a:prstGeom prst="rect">
                  <a:avLst/>
                </a:prstGeom>
                <a:blipFill>
                  <a:blip r:embed="rId11"/>
                  <a:stretch>
                    <a:fillRect l="-1324" t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1451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130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42999"/>
            <a:ext cx="6248400" cy="5039103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6800" y="405825"/>
            <a:ext cx="7696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Good </a:t>
            </a:r>
            <a:r>
              <a:rPr lang="en-US" altLang="en-US" sz="3200" b="1" dirty="0" smtClean="0">
                <a:solidFill>
                  <a:schemeClr val="accent2"/>
                </a:solidFill>
              </a:rPr>
              <a:t>fit into log normal probability plot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03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2/22/2017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131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50" y="1295400"/>
            <a:ext cx="7108501" cy="5334001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81300" y="381000"/>
            <a:ext cx="3581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Very large data set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4939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2/22/2017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132</a:t>
            </a:fld>
            <a:endParaRPr lang="en-US" alt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81300" y="381000"/>
            <a:ext cx="3581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Very large data set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52" y="997673"/>
            <a:ext cx="7108501" cy="53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825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2/22/2017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133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49" y="761999"/>
            <a:ext cx="7108501" cy="5334001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81300" y="381000"/>
            <a:ext cx="3581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Very large data set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00247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2/22/2017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134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09329"/>
            <a:ext cx="7108501" cy="5334001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81300" y="381000"/>
            <a:ext cx="3581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Very large data set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07613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2/22/2017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135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57176"/>
            <a:ext cx="7108501" cy="5334001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81300" y="381000"/>
            <a:ext cx="3581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Very large data set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18347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2/22/2017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136</a:t>
            </a:fld>
            <a:endParaRPr lang="en-US" alt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066800" y="405825"/>
            <a:ext cx="7696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Cumulative frequency with </a:t>
            </a:r>
            <a:r>
              <a:rPr lang="en-US" altLang="en-US" sz="3200" b="1" dirty="0" smtClean="0">
                <a:solidFill>
                  <a:schemeClr val="accent2"/>
                </a:solidFill>
              </a:rPr>
              <a:t>less data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92954" y="1086614"/>
            <a:ext cx="6186309" cy="461665"/>
          </a:xfrm>
          <a:prstGeom prst="rect">
            <a:avLst/>
          </a:prstGeom>
          <a:solidFill>
            <a:schemeClr val="accent6">
              <a:lumMod val="40000"/>
              <a:lumOff val="60000"/>
              <a:alpha val="5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176, 183, 185, 190, 191, 192, 201, 205, 214, 220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935462"/>
                  </p:ext>
                </p:extLst>
              </p:nvPr>
            </p:nvGraphicFramePr>
            <p:xfrm>
              <a:off x="1347608" y="1644293"/>
              <a:ext cx="6477000" cy="431800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5400">
                      <a:extLst>
                        <a:ext uri="{9D8B030D-6E8A-4147-A177-3AD203B41FA5}">
                          <a16:colId xmlns:a16="http://schemas.microsoft.com/office/drawing/2014/main" val="2356874498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003424687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058267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24913081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88868729"/>
                        </a:ext>
                      </a:extLst>
                    </a:gridCol>
                  </a:tblGrid>
                  <a:tr h="1731250">
                    <a:tc>
                      <a:txBody>
                        <a:bodyPr/>
                        <a:lstStyle/>
                        <a:p>
                          <a:r>
                            <a:rPr lang="en-US" strike="sngStrike" dirty="0" smtClean="0"/>
                            <a:t>Range</a:t>
                          </a:r>
                          <a:endParaRPr lang="en-US" strike="sngStrik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trike="sngStrike" dirty="0" smtClean="0">
                              <a:solidFill>
                                <a:schemeClr val="tx1"/>
                              </a:solidFill>
                            </a:rPr>
                            <a:t>Mid point of range</a:t>
                          </a:r>
                          <a:r>
                            <a:rPr lang="en-US" strike="noStrike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b="1" strike="noStrike" dirty="0" smtClean="0">
                              <a:solidFill>
                                <a:schemeClr val="tx1"/>
                              </a:solidFill>
                            </a:rPr>
                            <a:t>Value</a:t>
                          </a:r>
                          <a:r>
                            <a:rPr lang="en-US" b="1" strike="noStrike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trike="noStrike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trike="noStrike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trike="noStrike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b="1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Frequency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Normalized frequency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Cumulative normalized frequency</a:t>
                          </a:r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8118083"/>
                      </a:ext>
                    </a:extLst>
                  </a:tr>
                  <a:tr h="369536">
                    <a:tc>
                      <a:txBody>
                        <a:bodyPr/>
                        <a:lstStyle/>
                        <a:p>
                          <a:r>
                            <a:rPr lang="en-US" strike="sngStrike" dirty="0" smtClean="0"/>
                            <a:t>18-20</a:t>
                          </a:r>
                          <a:endParaRPr lang="en-US" strike="sngStrik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176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1/</a:t>
                          </a:r>
                          <a:r>
                            <a:rPr lang="en-US" i="1" dirty="0" smtClean="0"/>
                            <a:t>n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1/</a:t>
                          </a:r>
                          <a:r>
                            <a:rPr lang="en-US" i="1" dirty="0" smtClean="0"/>
                            <a:t>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475865"/>
                      </a:ext>
                    </a:extLst>
                  </a:tr>
                  <a:tr h="369536">
                    <a:tc>
                      <a:txBody>
                        <a:bodyPr/>
                        <a:lstStyle/>
                        <a:p>
                          <a:r>
                            <a:rPr lang="en-US" strike="sngStrike" dirty="0" smtClean="0"/>
                            <a:t>20-22</a:t>
                          </a:r>
                          <a:endParaRPr lang="en-US" strike="sngStrik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183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1/</a:t>
                          </a:r>
                          <a:r>
                            <a:rPr lang="en-US" i="1" dirty="0" smtClean="0"/>
                            <a:t>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2/</a:t>
                          </a:r>
                          <a:r>
                            <a:rPr lang="en-US" i="1" dirty="0" smtClean="0"/>
                            <a:t>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1387233"/>
                      </a:ext>
                    </a:extLst>
                  </a:tr>
                  <a:tr h="369536">
                    <a:tc>
                      <a:txBody>
                        <a:bodyPr/>
                        <a:lstStyle/>
                        <a:p>
                          <a:r>
                            <a:rPr lang="en-US" strike="sngStrike" dirty="0" smtClean="0"/>
                            <a:t>22-24</a:t>
                          </a:r>
                          <a:endParaRPr lang="en-US" strike="sngStrik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185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1/</a:t>
                          </a:r>
                          <a:r>
                            <a:rPr lang="en-US" i="1" dirty="0" smtClean="0"/>
                            <a:t>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trike="sngStrike" dirty="0" smtClean="0"/>
                            <a:t>⁞</a:t>
                          </a:r>
                          <a:endParaRPr lang="en-US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7233542"/>
                      </a:ext>
                    </a:extLst>
                  </a:tr>
                  <a:tr h="369536">
                    <a:tc>
                      <a:txBody>
                        <a:bodyPr/>
                        <a:lstStyle/>
                        <a:p>
                          <a:r>
                            <a:rPr lang="en-US" strike="sngStrike" dirty="0" smtClean="0"/>
                            <a:t>24-26</a:t>
                          </a:r>
                          <a:endParaRPr lang="en-US" strike="sngStrik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1/</a:t>
                          </a:r>
                          <a:r>
                            <a:rPr lang="en-US" i="1" dirty="0" smtClean="0"/>
                            <a:t>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 smtClean="0"/>
                            <a:t>j</a:t>
                          </a:r>
                          <a:r>
                            <a:rPr lang="en-US" dirty="0" smtClean="0"/>
                            <a:t>/</a:t>
                          </a:r>
                          <a:r>
                            <a:rPr lang="en-US" i="1" dirty="0" smtClean="0"/>
                            <a:t>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26228"/>
                      </a:ext>
                    </a:extLst>
                  </a:tr>
                  <a:tr h="369536">
                    <a:tc>
                      <a:txBody>
                        <a:bodyPr/>
                        <a:lstStyle/>
                        <a:p>
                          <a:r>
                            <a:rPr lang="en-US" strike="sngStrike" dirty="0" smtClean="0"/>
                            <a:t>26-28</a:t>
                          </a:r>
                          <a:endParaRPr lang="en-US" strike="sngStrik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191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1/</a:t>
                          </a:r>
                          <a:r>
                            <a:rPr lang="en-US" i="1" dirty="0" smtClean="0"/>
                            <a:t>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trike="sngStrike" dirty="0" smtClean="0"/>
                            <a:t>⁞</a:t>
                          </a:r>
                          <a:endParaRPr lang="en-US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5327147"/>
                      </a:ext>
                    </a:extLst>
                  </a:tr>
                  <a:tr h="369536">
                    <a:tc>
                      <a:txBody>
                        <a:bodyPr/>
                        <a:lstStyle/>
                        <a:p>
                          <a:r>
                            <a:rPr lang="en-US" strike="sngStrike" dirty="0" smtClean="0"/>
                            <a:t>⁞</a:t>
                          </a:r>
                          <a:endParaRPr lang="en-US" strike="sngStrik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trike="sngStrike" dirty="0" smtClean="0"/>
                            <a:t>⁞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trike="sngStrike" dirty="0" smtClean="0"/>
                            <a:t>⁞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trike="sngStrike" dirty="0" smtClean="0"/>
                            <a:t>⁞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trike="sngStrike" dirty="0" smtClean="0"/>
                            <a:t>⁞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6681343"/>
                      </a:ext>
                    </a:extLst>
                  </a:tr>
                  <a:tr h="36953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Total=</a:t>
                          </a:r>
                          <a:r>
                            <a:rPr lang="en-US" i="1" dirty="0" smtClean="0"/>
                            <a:t>n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012262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935462"/>
                  </p:ext>
                </p:extLst>
              </p:nvPr>
            </p:nvGraphicFramePr>
            <p:xfrm>
              <a:off x="1347608" y="1644293"/>
              <a:ext cx="6477000" cy="431800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5400">
                      <a:extLst>
                        <a:ext uri="{9D8B030D-6E8A-4147-A177-3AD203B41FA5}">
                          <a16:colId xmlns:a16="http://schemas.microsoft.com/office/drawing/2014/main" val="2356874498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003424687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0582670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724913081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188868729"/>
                        </a:ext>
                      </a:extLst>
                    </a:gridCol>
                  </a:tblGrid>
                  <a:tr h="1731250">
                    <a:tc>
                      <a:txBody>
                        <a:bodyPr/>
                        <a:lstStyle/>
                        <a:p>
                          <a:r>
                            <a:rPr lang="en-US" strike="sngStrike" dirty="0" smtClean="0"/>
                            <a:t>Range</a:t>
                          </a:r>
                          <a:endParaRPr lang="en-US" strike="sngStrik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943" t="-1754" r="-301887" b="-154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Frequency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Normalized frequency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531" t="-1754" r="-939" b="-1540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8118083"/>
                      </a:ext>
                    </a:extLst>
                  </a:tr>
                  <a:tr h="369536">
                    <a:tc>
                      <a:txBody>
                        <a:bodyPr/>
                        <a:lstStyle/>
                        <a:p>
                          <a:r>
                            <a:rPr lang="en-US" strike="sngStrike" dirty="0" smtClean="0"/>
                            <a:t>18-20</a:t>
                          </a:r>
                          <a:endParaRPr lang="en-US" strike="sngStrik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176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1/</a:t>
                          </a:r>
                          <a:r>
                            <a:rPr lang="en-US" i="1" dirty="0" smtClean="0"/>
                            <a:t>n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1/</a:t>
                          </a:r>
                          <a:r>
                            <a:rPr lang="en-US" i="1" dirty="0" smtClean="0"/>
                            <a:t>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475865"/>
                      </a:ext>
                    </a:extLst>
                  </a:tr>
                  <a:tr h="369536">
                    <a:tc>
                      <a:txBody>
                        <a:bodyPr/>
                        <a:lstStyle/>
                        <a:p>
                          <a:r>
                            <a:rPr lang="en-US" strike="sngStrike" dirty="0" smtClean="0"/>
                            <a:t>20-22</a:t>
                          </a:r>
                          <a:endParaRPr lang="en-US" strike="sngStrik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183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1/</a:t>
                          </a:r>
                          <a:r>
                            <a:rPr lang="en-US" i="1" dirty="0" smtClean="0"/>
                            <a:t>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2/</a:t>
                          </a:r>
                          <a:r>
                            <a:rPr lang="en-US" i="1" dirty="0" smtClean="0"/>
                            <a:t>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1387233"/>
                      </a:ext>
                    </a:extLst>
                  </a:tr>
                  <a:tr h="369536">
                    <a:tc>
                      <a:txBody>
                        <a:bodyPr/>
                        <a:lstStyle/>
                        <a:p>
                          <a:r>
                            <a:rPr lang="en-US" strike="sngStrike" dirty="0" smtClean="0"/>
                            <a:t>22-24</a:t>
                          </a:r>
                          <a:endParaRPr lang="en-US" strike="sngStrik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185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1/</a:t>
                          </a:r>
                          <a:r>
                            <a:rPr lang="en-US" i="1" dirty="0" smtClean="0"/>
                            <a:t>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trike="sngStrike" dirty="0" smtClean="0"/>
                            <a:t>⁞</a:t>
                          </a:r>
                          <a:endParaRPr lang="en-US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7233542"/>
                      </a:ext>
                    </a:extLst>
                  </a:tr>
                  <a:tr h="369536">
                    <a:tc>
                      <a:txBody>
                        <a:bodyPr/>
                        <a:lstStyle/>
                        <a:p>
                          <a:r>
                            <a:rPr lang="en-US" strike="sngStrike" dirty="0" smtClean="0"/>
                            <a:t>24-26</a:t>
                          </a:r>
                          <a:endParaRPr lang="en-US" strike="sngStrik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1/</a:t>
                          </a:r>
                          <a:r>
                            <a:rPr lang="en-US" i="1" dirty="0" smtClean="0"/>
                            <a:t>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 smtClean="0"/>
                            <a:t>j</a:t>
                          </a:r>
                          <a:r>
                            <a:rPr lang="en-US" dirty="0" smtClean="0"/>
                            <a:t>/</a:t>
                          </a:r>
                          <a:r>
                            <a:rPr lang="en-US" i="1" dirty="0" smtClean="0"/>
                            <a:t>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26228"/>
                      </a:ext>
                    </a:extLst>
                  </a:tr>
                  <a:tr h="369536">
                    <a:tc>
                      <a:txBody>
                        <a:bodyPr/>
                        <a:lstStyle/>
                        <a:p>
                          <a:r>
                            <a:rPr lang="en-US" strike="sngStrike" dirty="0" smtClean="0"/>
                            <a:t>26-28</a:t>
                          </a:r>
                          <a:endParaRPr lang="en-US" strike="sngStrik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191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1/</a:t>
                          </a:r>
                          <a:r>
                            <a:rPr lang="en-US" i="1" dirty="0" smtClean="0"/>
                            <a:t>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trike="sngStrike" dirty="0" smtClean="0"/>
                            <a:t>⁞</a:t>
                          </a:r>
                          <a:endParaRPr lang="en-US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5327147"/>
                      </a:ext>
                    </a:extLst>
                  </a:tr>
                  <a:tr h="369536">
                    <a:tc>
                      <a:txBody>
                        <a:bodyPr/>
                        <a:lstStyle/>
                        <a:p>
                          <a:r>
                            <a:rPr lang="en-US" strike="sngStrike" dirty="0" smtClean="0"/>
                            <a:t>⁞</a:t>
                          </a:r>
                          <a:endParaRPr lang="en-US" strike="sngStrik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trike="sngStrike" dirty="0" smtClean="0"/>
                            <a:t>⁞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trike="sngStrike" dirty="0" smtClean="0"/>
                            <a:t>⁞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trike="sngStrike" dirty="0" smtClean="0"/>
                            <a:t>⁞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trike="sngStrike" dirty="0" smtClean="0"/>
                            <a:t>⁞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6681343"/>
                      </a:ext>
                    </a:extLst>
                  </a:tr>
                  <a:tr h="36953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Total=</a:t>
                          </a:r>
                          <a:r>
                            <a:rPr lang="en-US" i="1" dirty="0" smtClean="0"/>
                            <a:t>n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01226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821099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137</a:t>
            </a:fld>
            <a:endParaRPr lang="en-US" alt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066800" y="405825"/>
            <a:ext cx="76962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Cumulative </a:t>
            </a:r>
            <a:r>
              <a:rPr lang="en-US" altLang="en-US" sz="3200" b="1" dirty="0" smtClean="0">
                <a:solidFill>
                  <a:schemeClr val="accent2"/>
                </a:solidFill>
              </a:rPr>
              <a:t>frequency: discontinuous step function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1600202" y="1343529"/>
            <a:ext cx="5771941" cy="4437863"/>
            <a:chOff x="1538967" y="2971800"/>
            <a:chExt cx="3339750" cy="2634850"/>
          </a:xfrm>
        </p:grpSpPr>
        <p:grpSp>
          <p:nvGrpSpPr>
            <p:cNvPr id="46" name="Group 45"/>
            <p:cNvGrpSpPr/>
            <p:nvPr/>
          </p:nvGrpSpPr>
          <p:grpSpPr>
            <a:xfrm>
              <a:off x="1538967" y="3377171"/>
              <a:ext cx="2852138" cy="1415005"/>
              <a:chOff x="4727418" y="3752549"/>
              <a:chExt cx="1461900" cy="656862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V="1">
                <a:off x="4727418" y="4409409"/>
                <a:ext cx="456416" cy="2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5813339" y="3752549"/>
                <a:ext cx="375979" cy="2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5639584" y="3973860"/>
                <a:ext cx="188931" cy="2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5182384" y="4202460"/>
                <a:ext cx="456416" cy="2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Connector 47"/>
            <p:cNvCxnSpPr/>
            <p:nvPr/>
          </p:nvCxnSpPr>
          <p:spPr>
            <a:xfrm>
              <a:off x="2425087" y="4346371"/>
              <a:ext cx="13313" cy="75902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317077" y="3853923"/>
              <a:ext cx="0" cy="1251477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3676650" y="3377177"/>
              <a:ext cx="0" cy="1728223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4406554" y="2971800"/>
              <a:ext cx="13046" cy="22098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3492384" y="5082945"/>
              <a:ext cx="646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185</a:t>
              </a:r>
              <a:endParaRPr lang="en-US" dirty="0" smtClean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245217" y="5089539"/>
              <a:ext cx="646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176</a:t>
              </a:r>
              <a:endParaRPr lang="en-US" dirty="0" smtClean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130294" y="5081885"/>
              <a:ext cx="646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183</a:t>
              </a:r>
              <a:endParaRPr lang="en-US" dirty="0" smtClean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32386" y="5144985"/>
              <a:ext cx="646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190</a:t>
              </a:r>
              <a:endParaRPr lang="en-US" dirty="0" smtClean="0"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1180428" y="417873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en-US" dirty="0" smtClean="0"/>
          </a:p>
        </p:txBody>
      </p:sp>
      <p:sp>
        <p:nvSpPr>
          <p:cNvPr id="79" name="TextBox 78"/>
          <p:cNvSpPr txBox="1"/>
          <p:nvPr/>
        </p:nvSpPr>
        <p:spPr>
          <a:xfrm>
            <a:off x="2760970" y="340405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 smtClean="0"/>
          </a:p>
        </p:txBody>
      </p:sp>
      <p:sp>
        <p:nvSpPr>
          <p:cNvPr id="80" name="TextBox 79"/>
          <p:cNvSpPr txBox="1"/>
          <p:nvPr/>
        </p:nvSpPr>
        <p:spPr>
          <a:xfrm>
            <a:off x="4240980" y="260958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 smtClean="0"/>
          </a:p>
        </p:txBody>
      </p:sp>
      <p:sp>
        <p:nvSpPr>
          <p:cNvPr id="81" name="TextBox 80"/>
          <p:cNvSpPr txBox="1"/>
          <p:nvPr/>
        </p:nvSpPr>
        <p:spPr>
          <a:xfrm>
            <a:off x="4904941" y="179546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03980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2/21/2017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138</a:t>
            </a:fld>
            <a:endParaRPr lang="en-US" alt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066800" y="405825"/>
            <a:ext cx="7696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Cumulative </a:t>
            </a:r>
            <a:r>
              <a:rPr lang="en-US" altLang="en-US" sz="3200" b="1" dirty="0" smtClean="0">
                <a:solidFill>
                  <a:schemeClr val="accent2"/>
                </a:solidFill>
              </a:rPr>
              <a:t>frequency: Correction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91000" y="510540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176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4496584" y="4985994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81800" y="326230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US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760482" y="479326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en-US" dirty="0" smtClean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209800" y="5024093"/>
            <a:ext cx="2244364" cy="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591638" y="3493140"/>
            <a:ext cx="2244364" cy="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33160" y="2962656"/>
            <a:ext cx="38100" cy="2209800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467519" y="4140724"/>
            <a:ext cx="152400" cy="135903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745623" y="3977842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270115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2/22/2017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139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50085" y="1286221"/>
            <a:ext cx="6186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176, 183, 185, 190, 191, 192, 201, 205, 214, 220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2029900" y="5196634"/>
                <a:ext cx="5357749" cy="99899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Cumulative </a:t>
                </a:r>
                <a:r>
                  <a:rPr lang="en-US" dirty="0"/>
                  <a:t>frequency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−0.5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Normalized cumulative frequency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900" y="5196634"/>
                <a:ext cx="5357749" cy="998991"/>
              </a:xfrm>
              <a:prstGeom prst="rect">
                <a:avLst/>
              </a:prstGeom>
              <a:blipFill>
                <a:blip r:embed="rId2"/>
                <a:stretch>
                  <a:fillRect l="-1820" t="-4878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3129867" y="448608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176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3425523" y="4238331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102286" y="302841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US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648313" y="402138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en-US" dirty="0" smtClean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986867" y="4267995"/>
            <a:ext cx="1371600" cy="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501723" y="3285319"/>
            <a:ext cx="2028444" cy="38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3463623" y="3208390"/>
            <a:ext cx="7620" cy="941015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395043" y="3715332"/>
            <a:ext cx="152400" cy="135903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616023" y="3552450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0.5=1-0.5</a:t>
            </a:r>
            <a:endParaRPr lang="en-US" dirty="0" smtClean="0"/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5644467" y="2208363"/>
            <a:ext cx="7620" cy="941015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595699" y="3244683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5671899" y="2208363"/>
            <a:ext cx="658368" cy="38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60880" y="2448037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dirty="0" smtClean="0"/>
              <a:t>.5=2-0.5</a:t>
            </a:r>
            <a:endParaRPr lang="en-US" dirty="0" smtClean="0"/>
          </a:p>
        </p:txBody>
      </p:sp>
      <p:sp>
        <p:nvSpPr>
          <p:cNvPr id="28" name="Oval 27"/>
          <p:cNvSpPr/>
          <p:nvPr/>
        </p:nvSpPr>
        <p:spPr>
          <a:xfrm>
            <a:off x="5568267" y="2628987"/>
            <a:ext cx="152400" cy="135903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263467" y="194928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5348733" y="3339011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183</a:t>
            </a:r>
            <a:endParaRPr lang="en-US" dirty="0" smtClean="0"/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1066800" y="405825"/>
            <a:ext cx="7696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Cumulative </a:t>
            </a:r>
            <a:r>
              <a:rPr lang="en-US" altLang="en-US" sz="3200" b="1" dirty="0" smtClean="0">
                <a:solidFill>
                  <a:schemeClr val="accent2"/>
                </a:solidFill>
              </a:rPr>
              <a:t>frequency: Correction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314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09654" y="-76200"/>
            <a:ext cx="510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Unbiasedness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1743456" y="914400"/>
            <a:ext cx="5715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66055" y="1443336"/>
                <a:ext cx="7773923" cy="4253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are not independent (same variable!), the </a:t>
                </a:r>
              </a:p>
              <a:p>
                <a:r>
                  <a:rPr lang="en-US" dirty="0" smtClean="0"/>
                  <a:t>nonlinear formulae used before cannot be used. However,</a:t>
                </a:r>
              </a:p>
              <a:p>
                <a:r>
                  <a:rPr lang="en-US" dirty="0" smtClean="0"/>
                  <a:t>using the definition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n-US" dirty="0" smtClean="0"/>
                  <a:t> it can be shown</a:t>
                </a:r>
              </a:p>
              <a:p>
                <a:r>
                  <a:rPr lang="en-US" dirty="0" smtClean="0"/>
                  <a:t>that (see the associated notes in Blackboard): 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Substituting:</a:t>
                </a:r>
              </a:p>
              <a:p>
                <a:r>
                  <a:rPr lang="en-US" dirty="0" smtClean="0"/>
                  <a:t>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055" y="1443336"/>
                <a:ext cx="7773923" cy="4253665"/>
              </a:xfrm>
              <a:prstGeom prst="rect">
                <a:avLst/>
              </a:prstGeom>
              <a:blipFill>
                <a:blip r:embed="rId3"/>
                <a:stretch>
                  <a:fillRect l="-1176" t="-1146" r="-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9185543"/>
              </p:ext>
            </p:extLst>
          </p:nvPr>
        </p:nvGraphicFramePr>
        <p:xfrm>
          <a:off x="1371600" y="3206684"/>
          <a:ext cx="1795360" cy="1129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6" name="Equation" r:id="rId4" imgW="1130040" imgH="711000" progId="Equation.DSMT4">
                  <p:embed/>
                </p:oleObj>
              </mc:Choice>
              <mc:Fallback>
                <p:oleObj name="Equation" r:id="rId4" imgW="113004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71600" y="3206684"/>
                        <a:ext cx="1795360" cy="1129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9253799"/>
              </p:ext>
            </p:extLst>
          </p:nvPr>
        </p:nvGraphicFramePr>
        <p:xfrm>
          <a:off x="1066800" y="5063466"/>
          <a:ext cx="7567787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7" name="Equation" r:id="rId6" imgW="4305240" imgH="507960" progId="Equation.DSMT4">
                  <p:embed/>
                </p:oleObj>
              </mc:Choice>
              <mc:Fallback>
                <p:oleObj name="Equation" r:id="rId6" imgW="4305240" imgH="50796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6800" y="5063466"/>
                        <a:ext cx="7567787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763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140</a:t>
            </a:fld>
            <a:endParaRPr lang="en-US" alt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066800" y="405825"/>
            <a:ext cx="76962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X vs its Cumulative frequency (cumulative probability)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900" y="2667000"/>
            <a:ext cx="4142940" cy="393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7400" y="1921549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Cumulative </a:t>
            </a:r>
          </a:p>
          <a:p>
            <a:r>
              <a:rPr lang="en-US" sz="1800" b="1" dirty="0" smtClean="0">
                <a:solidFill>
                  <a:srgbClr val="FF0000"/>
                </a:solidFill>
              </a:rPr>
              <a:t>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93436" y="2127715"/>
                <a:ext cx="4395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436" y="2127715"/>
                <a:ext cx="439543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723536" y="1655985"/>
            <a:ext cx="37670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Normalized and </a:t>
            </a:r>
          </a:p>
          <a:p>
            <a:r>
              <a:rPr lang="en-US" sz="1800" b="1" dirty="0" smtClean="0">
                <a:solidFill>
                  <a:srgbClr val="FF0000"/>
                </a:solidFill>
              </a:rPr>
              <a:t>corrected cumulative </a:t>
            </a:r>
          </a:p>
          <a:p>
            <a:r>
              <a:rPr lang="en-US" sz="1800" b="1" dirty="0" smtClean="0">
                <a:solidFill>
                  <a:srgbClr val="FF0000"/>
                </a:solidFill>
              </a:rPr>
              <a:t>Frequency </a:t>
            </a:r>
            <a:r>
              <a:rPr lang="en-US" sz="1800" b="1" dirty="0" smtClean="0">
                <a:solidFill>
                  <a:srgbClr val="FF0000"/>
                </a:solidFill>
              </a:rPr>
              <a:t>(Cumulative probability</a:t>
            </a:r>
            <a:r>
              <a:rPr lang="en-US" sz="1800" b="1" dirty="0" smtClean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55293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141</a:t>
            </a:fld>
            <a:endParaRPr lang="en-US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29000" y="533400"/>
            <a:ext cx="3886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Probability plot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381" y="1301954"/>
            <a:ext cx="6030319" cy="476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9387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142</a:t>
            </a:fld>
            <a:endParaRPr lang="en-US" alt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057400" y="288767"/>
            <a:ext cx="7696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Probability plot</a:t>
            </a:r>
            <a:r>
              <a:rPr lang="en-US" altLang="en-US" sz="3200" b="1" dirty="0" smtClean="0">
                <a:solidFill>
                  <a:schemeClr val="accent2"/>
                </a:solidFill>
              </a:rPr>
              <a:t>: using z table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68" y="1214630"/>
            <a:ext cx="8295460" cy="4000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673962" y="2209800"/>
                <a:ext cx="1531573" cy="722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962" y="2209800"/>
                <a:ext cx="1531573" cy="7224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400800" y="906990"/>
                <a:ext cx="9144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906990"/>
                <a:ext cx="914481" cy="461665"/>
              </a:xfrm>
              <a:prstGeom prst="rect">
                <a:avLst/>
              </a:prstGeom>
              <a:blipFill>
                <a:blip r:embed="rId4"/>
                <a:stretch>
                  <a:fillRect r="-667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208031" y="5248578"/>
                <a:ext cx="529766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No need to know the values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 smtClean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No need for special graph paper </a:t>
                </a:r>
                <a:endParaRPr lang="en-US" dirty="0" smtClean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031" y="5248578"/>
                <a:ext cx="5297669" cy="738664"/>
              </a:xfrm>
              <a:prstGeom prst="rect">
                <a:avLst/>
              </a:prstGeom>
              <a:blipFill>
                <a:blip r:embed="rId5"/>
                <a:stretch>
                  <a:fillRect l="-3222" t="-13223" r="-2532" b="-23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 9"/>
          <p:cNvSpPr/>
          <p:nvPr/>
        </p:nvSpPr>
        <p:spPr>
          <a:xfrm>
            <a:off x="2041451" y="1833716"/>
            <a:ext cx="3561907" cy="526712"/>
          </a:xfrm>
          <a:custGeom>
            <a:avLst/>
            <a:gdLst>
              <a:gd name="connsiteX0" fmla="*/ 3561907 w 3561907"/>
              <a:gd name="connsiteY0" fmla="*/ 175837 h 526712"/>
              <a:gd name="connsiteX1" fmla="*/ 1988289 w 3561907"/>
              <a:gd name="connsiteY1" fmla="*/ 16349 h 526712"/>
              <a:gd name="connsiteX2" fmla="*/ 0 w 3561907"/>
              <a:gd name="connsiteY2" fmla="*/ 526712 h 52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1907" h="526712">
                <a:moveTo>
                  <a:pt x="3561907" y="175837"/>
                </a:moveTo>
                <a:cubicBezTo>
                  <a:pt x="3071923" y="66853"/>
                  <a:pt x="2581940" y="-42130"/>
                  <a:pt x="1988289" y="16349"/>
                </a:cubicBezTo>
                <a:cubicBezTo>
                  <a:pt x="1394638" y="74828"/>
                  <a:pt x="697319" y="300770"/>
                  <a:pt x="0" y="526712"/>
                </a:cubicBezTo>
              </a:path>
            </a:pathLst>
          </a:custGeom>
          <a:noFill/>
          <a:ln w="31750"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2020186" y="1127051"/>
            <a:ext cx="4423144" cy="1073889"/>
          </a:xfrm>
          <a:custGeom>
            <a:avLst/>
            <a:gdLst>
              <a:gd name="connsiteX0" fmla="*/ 0 w 4423144"/>
              <a:gd name="connsiteY0" fmla="*/ 1073889 h 1073889"/>
              <a:gd name="connsiteX1" fmla="*/ 2200940 w 4423144"/>
              <a:gd name="connsiteY1" fmla="*/ 255182 h 1073889"/>
              <a:gd name="connsiteX2" fmla="*/ 4423144 w 4423144"/>
              <a:gd name="connsiteY2" fmla="*/ 0 h 107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23144" h="1073889">
                <a:moveTo>
                  <a:pt x="0" y="1073889"/>
                </a:moveTo>
                <a:cubicBezTo>
                  <a:pt x="731874" y="754026"/>
                  <a:pt x="1463749" y="434164"/>
                  <a:pt x="2200940" y="255182"/>
                </a:cubicBezTo>
                <a:cubicBezTo>
                  <a:pt x="2938131" y="76200"/>
                  <a:pt x="3680637" y="38100"/>
                  <a:pt x="4423144" y="0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2911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2/22/2017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143</a:t>
            </a:fld>
            <a:endParaRPr lang="en-US" alt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057400" y="288767"/>
            <a:ext cx="7696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Probability plot</a:t>
            </a:r>
            <a:r>
              <a:rPr lang="en-US" altLang="en-US" sz="3200" b="1" dirty="0" smtClean="0">
                <a:solidFill>
                  <a:schemeClr val="accent2"/>
                </a:solidFill>
              </a:rPr>
              <a:t>: using z table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68" y="1214630"/>
            <a:ext cx="8295460" cy="4000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673962" y="2209800"/>
                <a:ext cx="1531573" cy="722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962" y="2209800"/>
                <a:ext cx="1531573" cy="7224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400800" y="906990"/>
                <a:ext cx="9144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906990"/>
                <a:ext cx="914481" cy="461665"/>
              </a:xfrm>
              <a:prstGeom prst="rect">
                <a:avLst/>
              </a:prstGeom>
              <a:blipFill>
                <a:blip r:embed="rId4"/>
                <a:stretch>
                  <a:fillRect r="-667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208031" y="5248578"/>
                <a:ext cx="529766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No need to know the values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 smtClean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No need for special graph paper </a:t>
                </a:r>
                <a:endParaRPr lang="en-US" dirty="0" smtClean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031" y="5248578"/>
                <a:ext cx="5297669" cy="738664"/>
              </a:xfrm>
              <a:prstGeom prst="rect">
                <a:avLst/>
              </a:prstGeom>
              <a:blipFill>
                <a:blip r:embed="rId5"/>
                <a:stretch>
                  <a:fillRect l="-3222" t="-13223" r="-2532" b="-23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 9"/>
          <p:cNvSpPr/>
          <p:nvPr/>
        </p:nvSpPr>
        <p:spPr>
          <a:xfrm>
            <a:off x="2041451" y="1833716"/>
            <a:ext cx="3561907" cy="526712"/>
          </a:xfrm>
          <a:custGeom>
            <a:avLst/>
            <a:gdLst>
              <a:gd name="connsiteX0" fmla="*/ 3561907 w 3561907"/>
              <a:gd name="connsiteY0" fmla="*/ 175837 h 526712"/>
              <a:gd name="connsiteX1" fmla="*/ 1988289 w 3561907"/>
              <a:gd name="connsiteY1" fmla="*/ 16349 h 526712"/>
              <a:gd name="connsiteX2" fmla="*/ 0 w 3561907"/>
              <a:gd name="connsiteY2" fmla="*/ 526712 h 52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1907" h="526712">
                <a:moveTo>
                  <a:pt x="3561907" y="175837"/>
                </a:moveTo>
                <a:cubicBezTo>
                  <a:pt x="3071923" y="66853"/>
                  <a:pt x="2581940" y="-42130"/>
                  <a:pt x="1988289" y="16349"/>
                </a:cubicBezTo>
                <a:cubicBezTo>
                  <a:pt x="1394638" y="74828"/>
                  <a:pt x="697319" y="300770"/>
                  <a:pt x="0" y="526712"/>
                </a:cubicBezTo>
              </a:path>
            </a:pathLst>
          </a:custGeom>
          <a:noFill/>
          <a:ln w="31750">
            <a:solidFill>
              <a:schemeClr val="accent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2020186" y="1127051"/>
            <a:ext cx="4423144" cy="1073889"/>
          </a:xfrm>
          <a:custGeom>
            <a:avLst/>
            <a:gdLst>
              <a:gd name="connsiteX0" fmla="*/ 0 w 4423144"/>
              <a:gd name="connsiteY0" fmla="*/ 1073889 h 1073889"/>
              <a:gd name="connsiteX1" fmla="*/ 2200940 w 4423144"/>
              <a:gd name="connsiteY1" fmla="*/ 255182 h 1073889"/>
              <a:gd name="connsiteX2" fmla="*/ 4423144 w 4423144"/>
              <a:gd name="connsiteY2" fmla="*/ 0 h 107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23144" h="1073889">
                <a:moveTo>
                  <a:pt x="0" y="1073889"/>
                </a:moveTo>
                <a:cubicBezTo>
                  <a:pt x="731874" y="754026"/>
                  <a:pt x="1463749" y="434164"/>
                  <a:pt x="2200940" y="255182"/>
                </a:cubicBezTo>
                <a:cubicBezTo>
                  <a:pt x="2938131" y="76200"/>
                  <a:pt x="3680637" y="38100"/>
                  <a:pt x="4423144" y="0"/>
                </a:cubicBezTo>
              </a:path>
            </a:pathLst>
          </a:custGeom>
          <a:noFill/>
          <a:ln>
            <a:solidFill>
              <a:schemeClr val="accent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7113181" y="2082138"/>
            <a:ext cx="712382" cy="129434"/>
          </a:xfrm>
          <a:custGeom>
            <a:avLst/>
            <a:gdLst>
              <a:gd name="connsiteX0" fmla="*/ 0 w 712382"/>
              <a:gd name="connsiteY0" fmla="*/ 129434 h 129434"/>
              <a:gd name="connsiteX1" fmla="*/ 318977 w 712382"/>
              <a:gd name="connsiteY1" fmla="*/ 1843 h 129434"/>
              <a:gd name="connsiteX2" fmla="*/ 712382 w 712382"/>
              <a:gd name="connsiteY2" fmla="*/ 65639 h 12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2382" h="129434">
                <a:moveTo>
                  <a:pt x="0" y="129434"/>
                </a:moveTo>
                <a:cubicBezTo>
                  <a:pt x="100123" y="70954"/>
                  <a:pt x="200247" y="12475"/>
                  <a:pt x="318977" y="1843"/>
                </a:cubicBezTo>
                <a:cubicBezTo>
                  <a:pt x="437707" y="-8789"/>
                  <a:pt x="575044" y="28425"/>
                  <a:pt x="712382" y="65639"/>
                </a:cubicBez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551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2/21/2017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144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0932"/>
            <a:ext cx="4885104" cy="3886200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6800" y="405825"/>
            <a:ext cx="7696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Comparing the bell curve with histogram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179" y="1679457"/>
            <a:ext cx="4751821" cy="388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5504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2/21/2017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145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719031"/>
            <a:ext cx="4865520" cy="3870619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6800" y="405825"/>
            <a:ext cx="7696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Comparing the bell curve with histogram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399" y="1699538"/>
            <a:ext cx="4419600" cy="361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6711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2/21/2017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146</a:t>
            </a:fld>
            <a:endParaRPr lang="en-US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6800" y="405825"/>
            <a:ext cx="7696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Comparing the bell curve with histogram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192976" y="1708298"/>
            <a:ext cx="4554075" cy="3829051"/>
            <a:chOff x="1524000" y="1143000"/>
            <a:chExt cx="6154275" cy="489585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1143000"/>
              <a:ext cx="6154275" cy="4895851"/>
            </a:xfrm>
            <a:prstGeom prst="rect">
              <a:avLst/>
            </a:prstGeom>
          </p:spPr>
        </p:pic>
        <p:sp>
          <p:nvSpPr>
            <p:cNvPr id="11" name="Freeform 10"/>
            <p:cNvSpPr/>
            <p:nvPr/>
          </p:nvSpPr>
          <p:spPr>
            <a:xfrm>
              <a:off x="3994220" y="1798655"/>
              <a:ext cx="537587" cy="3707842"/>
            </a:xfrm>
            <a:custGeom>
              <a:avLst/>
              <a:gdLst>
                <a:gd name="connsiteX0" fmla="*/ 5024 w 537587"/>
                <a:gd name="connsiteY0" fmla="*/ 1889090 h 3707842"/>
                <a:gd name="connsiteX1" fmla="*/ 140677 w 537587"/>
                <a:gd name="connsiteY1" fmla="*/ 1306286 h 3707842"/>
                <a:gd name="connsiteX2" fmla="*/ 251209 w 537587"/>
                <a:gd name="connsiteY2" fmla="*/ 844061 h 3707842"/>
                <a:gd name="connsiteX3" fmla="*/ 366765 w 537587"/>
                <a:gd name="connsiteY3" fmla="*/ 432079 h 3707842"/>
                <a:gd name="connsiteX4" fmla="*/ 432079 w 537587"/>
                <a:gd name="connsiteY4" fmla="*/ 226088 h 3707842"/>
                <a:gd name="connsiteX5" fmla="*/ 537587 w 537587"/>
                <a:gd name="connsiteY5" fmla="*/ 0 h 3707842"/>
                <a:gd name="connsiteX6" fmla="*/ 527538 w 537587"/>
                <a:gd name="connsiteY6" fmla="*/ 3707842 h 3707842"/>
                <a:gd name="connsiteX7" fmla="*/ 0 w 537587"/>
                <a:gd name="connsiteY7" fmla="*/ 3692769 h 3707842"/>
                <a:gd name="connsiteX8" fmla="*/ 5024 w 537587"/>
                <a:gd name="connsiteY8" fmla="*/ 1889090 h 370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7587" h="3707842">
                  <a:moveTo>
                    <a:pt x="5024" y="1889090"/>
                  </a:moveTo>
                  <a:lnTo>
                    <a:pt x="140677" y="1306286"/>
                  </a:lnTo>
                  <a:lnTo>
                    <a:pt x="251209" y="844061"/>
                  </a:lnTo>
                  <a:lnTo>
                    <a:pt x="366765" y="432079"/>
                  </a:lnTo>
                  <a:lnTo>
                    <a:pt x="432079" y="226088"/>
                  </a:lnTo>
                  <a:lnTo>
                    <a:pt x="537587" y="0"/>
                  </a:lnTo>
                  <a:cubicBezTo>
                    <a:pt x="534237" y="1235947"/>
                    <a:pt x="530888" y="2471895"/>
                    <a:pt x="527538" y="3707842"/>
                  </a:cubicBezTo>
                  <a:lnTo>
                    <a:pt x="0" y="3692769"/>
                  </a:lnTo>
                  <a:cubicBezTo>
                    <a:pt x="1675" y="3096567"/>
                    <a:pt x="3349" y="2500365"/>
                    <a:pt x="5024" y="1889090"/>
                  </a:cubicBezTo>
                  <a:close/>
                </a:path>
              </a:pathLst>
            </a:custGeom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4753"/>
            <a:ext cx="4682723" cy="3832595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1676400" y="3352800"/>
            <a:ext cx="4572000" cy="609600"/>
          </a:xfrm>
          <a:custGeom>
            <a:avLst/>
            <a:gdLst>
              <a:gd name="connsiteX0" fmla="*/ 0 w 3923414"/>
              <a:gd name="connsiteY0" fmla="*/ 1510187 h 1627145"/>
              <a:gd name="connsiteX1" fmla="*/ 1531088 w 3923414"/>
              <a:gd name="connsiteY1" fmla="*/ 364 h 1627145"/>
              <a:gd name="connsiteX2" fmla="*/ 3923414 w 3923414"/>
              <a:gd name="connsiteY2" fmla="*/ 1627145 h 1627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3414" h="1627145">
                <a:moveTo>
                  <a:pt x="0" y="1510187"/>
                </a:moveTo>
                <a:cubicBezTo>
                  <a:pt x="438593" y="745529"/>
                  <a:pt x="877186" y="-19129"/>
                  <a:pt x="1531088" y="364"/>
                </a:cubicBezTo>
                <a:cubicBezTo>
                  <a:pt x="2184990" y="19857"/>
                  <a:pt x="3054202" y="823501"/>
                  <a:pt x="3923414" y="1627145"/>
                </a:cubicBezTo>
              </a:path>
            </a:pathLst>
          </a:custGeom>
          <a:noFill/>
          <a:ln w="41275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0573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2/22/2017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147</a:t>
            </a:fld>
            <a:endParaRPr lang="en-US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304800"/>
            <a:ext cx="7467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Comparison of expected and observed frequency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5911953"/>
                  </p:ext>
                </p:extLst>
              </p:nvPr>
            </p:nvGraphicFramePr>
            <p:xfrm>
              <a:off x="1295400" y="1905001"/>
              <a:ext cx="6934200" cy="426719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6840">
                      <a:extLst>
                        <a:ext uri="{9D8B030D-6E8A-4147-A177-3AD203B41FA5}">
                          <a16:colId xmlns:a16="http://schemas.microsoft.com/office/drawing/2014/main" val="2356874498"/>
                        </a:ext>
                      </a:extLst>
                    </a:gridCol>
                    <a:gridCol w="1386840">
                      <a:extLst>
                        <a:ext uri="{9D8B030D-6E8A-4147-A177-3AD203B41FA5}">
                          <a16:colId xmlns:a16="http://schemas.microsoft.com/office/drawing/2014/main" val="1705826705"/>
                        </a:ext>
                      </a:extLst>
                    </a:gridCol>
                    <a:gridCol w="1386840">
                      <a:extLst>
                        <a:ext uri="{9D8B030D-6E8A-4147-A177-3AD203B41FA5}">
                          <a16:colId xmlns:a16="http://schemas.microsoft.com/office/drawing/2014/main" val="188868729"/>
                        </a:ext>
                      </a:extLst>
                    </a:gridCol>
                    <a:gridCol w="1386840">
                      <a:extLst>
                        <a:ext uri="{9D8B030D-6E8A-4147-A177-3AD203B41FA5}">
                          <a16:colId xmlns:a16="http://schemas.microsoft.com/office/drawing/2014/main" val="1612209662"/>
                        </a:ext>
                      </a:extLst>
                    </a:gridCol>
                    <a:gridCol w="1386840">
                      <a:extLst>
                        <a:ext uri="{9D8B030D-6E8A-4147-A177-3AD203B41FA5}">
                          <a16:colId xmlns:a16="http://schemas.microsoft.com/office/drawing/2014/main" val="1383176198"/>
                        </a:ext>
                      </a:extLst>
                    </a:gridCol>
                  </a:tblGrid>
                  <a:tr h="202990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Range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Observed frequency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Expected probability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u="sng" dirty="0" smtClean="0"/>
                            <a:t>(If normal)</a:t>
                          </a:r>
                        </a:p>
                        <a:p>
                          <a:r>
                            <a:rPr lang="en-US" dirty="0" smtClean="0"/>
                            <a:t>Hypothesis!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Expected frequency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u="sng" dirty="0" smtClean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 smtClean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 smtClean="0"/>
                            <a:t>Difference</a:t>
                          </a:r>
                        </a:p>
                        <a:p>
                          <a:r>
                            <a:rPr lang="en-US" b="1" dirty="0" smtClean="0"/>
                            <a:t>(Random Variable)</a:t>
                          </a:r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8118083"/>
                      </a:ext>
                    </a:extLst>
                  </a:tr>
                  <a:tr h="37288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18-20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0.09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2.7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0.3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475865"/>
                      </a:ext>
                    </a:extLst>
                  </a:tr>
                  <a:tr h="37288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20-22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6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0.25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7.5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-1.5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1387233"/>
                      </a:ext>
                    </a:extLst>
                  </a:tr>
                  <a:tr h="37288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22-24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6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0.33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9.9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-3.9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7233542"/>
                      </a:ext>
                    </a:extLst>
                  </a:tr>
                  <a:tr h="37288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24-26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11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0.22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6.6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4.4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26228"/>
                      </a:ext>
                    </a:extLst>
                  </a:tr>
                  <a:tr h="37288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26-28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0.08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2.4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0.6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5327147"/>
                      </a:ext>
                    </a:extLst>
                  </a:tr>
                  <a:tr h="372883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Total=30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012262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5911953"/>
                  </p:ext>
                </p:extLst>
              </p:nvPr>
            </p:nvGraphicFramePr>
            <p:xfrm>
              <a:off x="1295400" y="1905001"/>
              <a:ext cx="6934200" cy="426719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6840">
                      <a:extLst>
                        <a:ext uri="{9D8B030D-6E8A-4147-A177-3AD203B41FA5}">
                          <a16:colId xmlns:a16="http://schemas.microsoft.com/office/drawing/2014/main" val="2356874498"/>
                        </a:ext>
                      </a:extLst>
                    </a:gridCol>
                    <a:gridCol w="1386840">
                      <a:extLst>
                        <a:ext uri="{9D8B030D-6E8A-4147-A177-3AD203B41FA5}">
                          <a16:colId xmlns:a16="http://schemas.microsoft.com/office/drawing/2014/main" val="1705826705"/>
                        </a:ext>
                      </a:extLst>
                    </a:gridCol>
                    <a:gridCol w="1386840">
                      <a:extLst>
                        <a:ext uri="{9D8B030D-6E8A-4147-A177-3AD203B41FA5}">
                          <a16:colId xmlns:a16="http://schemas.microsoft.com/office/drawing/2014/main" val="188868729"/>
                        </a:ext>
                      </a:extLst>
                    </a:gridCol>
                    <a:gridCol w="1386840">
                      <a:extLst>
                        <a:ext uri="{9D8B030D-6E8A-4147-A177-3AD203B41FA5}">
                          <a16:colId xmlns:a16="http://schemas.microsoft.com/office/drawing/2014/main" val="1612209662"/>
                        </a:ext>
                      </a:extLst>
                    </a:gridCol>
                    <a:gridCol w="1386840">
                      <a:extLst>
                        <a:ext uri="{9D8B030D-6E8A-4147-A177-3AD203B41FA5}">
                          <a16:colId xmlns:a16="http://schemas.microsoft.com/office/drawing/2014/main" val="1383176198"/>
                        </a:ext>
                      </a:extLst>
                    </a:gridCol>
                  </a:tblGrid>
                  <a:tr h="202990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Range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881" t="-1502" r="-302203" b="-1147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Expected probability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u="sng" dirty="0" smtClean="0"/>
                            <a:t>(If normal)</a:t>
                          </a:r>
                        </a:p>
                        <a:p>
                          <a:r>
                            <a:rPr lang="en-US" dirty="0" smtClean="0"/>
                            <a:t>Hypothesis!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322" t="-1502" r="-101762" b="-1147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 smtClean="0"/>
                            <a:t>Difference</a:t>
                          </a:r>
                        </a:p>
                        <a:p>
                          <a:r>
                            <a:rPr lang="en-US" b="1" dirty="0" smtClean="0"/>
                            <a:t>(Random Variable)</a:t>
                          </a:r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8118083"/>
                      </a:ext>
                    </a:extLst>
                  </a:tr>
                  <a:tr h="37288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18-20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0.09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2.7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0.3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475865"/>
                      </a:ext>
                    </a:extLst>
                  </a:tr>
                  <a:tr h="37288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20-22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6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0.25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7.5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-1.5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1387233"/>
                      </a:ext>
                    </a:extLst>
                  </a:tr>
                  <a:tr h="37288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22-24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6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0.33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9.9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-3.9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7233542"/>
                      </a:ext>
                    </a:extLst>
                  </a:tr>
                  <a:tr h="37288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24-26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11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0.22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6.6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4.4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26228"/>
                      </a:ext>
                    </a:extLst>
                  </a:tr>
                  <a:tr h="37288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26-28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0.08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2.4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C00000"/>
                              </a:solidFill>
                            </a:rPr>
                            <a:t>0.6</a:t>
                          </a:r>
                          <a:endParaRPr 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5327147"/>
                      </a:ext>
                    </a:extLst>
                  </a:tr>
                  <a:tr h="372883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Total=30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012262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1054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0" y="228600"/>
            <a:ext cx="8839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Hypothesis testing </a:t>
            </a:r>
            <a:r>
              <a:rPr lang="en-US" altLang="en-US" sz="3600" b="1" dirty="0">
                <a:solidFill>
                  <a:schemeClr val="accent1"/>
                </a:solidFill>
              </a:rPr>
              <a:t>for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goodness </a:t>
            </a:r>
            <a:r>
              <a:rPr lang="en-US" altLang="en-US" sz="3600" b="1" dirty="0">
                <a:solidFill>
                  <a:schemeClr val="accent1"/>
                </a:solidFill>
              </a:rPr>
              <a:t>of f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it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83971" name="Line 3"/>
          <p:cNvSpPr>
            <a:spLocks noChangeShapeType="1"/>
          </p:cNvSpPr>
          <p:nvPr/>
        </p:nvSpPr>
        <p:spPr bwMode="auto">
          <a:xfrm>
            <a:off x="0" y="99060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3973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12466"/>
            <a:ext cx="833437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9F38AC-BD2D-478F-8656-29AD1E255D38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148</a:t>
            </a:fld>
            <a:endParaRPr lang="en-US" alt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1880561"/>
              </p:ext>
            </p:extLst>
          </p:nvPr>
        </p:nvGraphicFramePr>
        <p:xfrm>
          <a:off x="1108075" y="1206500"/>
          <a:ext cx="67691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1" name="Equation" r:id="rId4" imgW="3251160" imgH="457200" progId="Equation.DSMT4">
                  <p:embed/>
                </p:oleObj>
              </mc:Choice>
              <mc:Fallback>
                <p:oleObj name="Equation" r:id="rId4" imgW="325116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8075" y="1206500"/>
                        <a:ext cx="6769100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84632" y="3569945"/>
                <a:ext cx="854663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is the observed frequency in an interval (or discrete point)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is the expected frequency in that interval for the hypothesized 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Probability density/mass function. 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32" y="3569945"/>
                <a:ext cx="8546635" cy="1200329"/>
              </a:xfrm>
              <a:prstGeom prst="rect">
                <a:avLst/>
              </a:prstGeom>
              <a:blipFill>
                <a:blip r:embed="rId6"/>
                <a:stretch>
                  <a:fillRect l="-999" t="-4061" r="-143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115347" y="5278504"/>
                <a:ext cx="46085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The degree of freedom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347" y="5278504"/>
                <a:ext cx="4608506" cy="461665"/>
              </a:xfrm>
              <a:prstGeom prst="rect">
                <a:avLst/>
              </a:prstGeom>
              <a:blipFill>
                <a:blip r:embed="rId7"/>
                <a:stretch>
                  <a:fillRect l="-198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601061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2/21/2017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149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697964"/>
            <a:ext cx="6477000" cy="1110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3094605"/>
            <a:ext cx="6163503" cy="15726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953000"/>
            <a:ext cx="6335628" cy="1100888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228600"/>
            <a:ext cx="8839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Number of parameters in a distribution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0" y="99060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09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09654" y="-76200"/>
            <a:ext cx="510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Unbiasedness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1743456" y="914400"/>
            <a:ext cx="5715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66055" y="1443336"/>
            <a:ext cx="177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Had we used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9388973"/>
              </p:ext>
            </p:extLst>
          </p:nvPr>
        </p:nvGraphicFramePr>
        <p:xfrm>
          <a:off x="1482725" y="2120900"/>
          <a:ext cx="698817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2" name="Equation" r:id="rId3" imgW="3974760" imgH="507960" progId="Equation.DSMT4">
                  <p:embed/>
                </p:oleObj>
              </mc:Choice>
              <mc:Fallback>
                <p:oleObj name="Equation" r:id="rId3" imgW="3974760" imgH="50796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82725" y="2120900"/>
                        <a:ext cx="6988175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686819"/>
              </p:ext>
            </p:extLst>
          </p:nvPr>
        </p:nvGraphicFramePr>
        <p:xfrm>
          <a:off x="2969572" y="1263650"/>
          <a:ext cx="216535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3" name="Equation" r:id="rId5" imgW="1282680" imgH="469800" progId="Equation.DSMT4">
                  <p:embed/>
                </p:oleObj>
              </mc:Choice>
              <mc:Fallback>
                <p:oleObj name="Equation" r:id="rId5" imgW="1282680" imgH="4698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69572" y="1263650"/>
                        <a:ext cx="2165350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132527" y="3207511"/>
            <a:ext cx="4299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i="1" dirty="0" smtClean="0"/>
              <a:t>bias</a:t>
            </a:r>
            <a:r>
              <a:rPr lang="en-US" dirty="0" smtClean="0"/>
              <a:t> of this estimator is then:</a:t>
            </a:r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919447"/>
              </p:ext>
            </p:extLst>
          </p:nvPr>
        </p:nvGraphicFramePr>
        <p:xfrm>
          <a:off x="1219200" y="3849860"/>
          <a:ext cx="4443412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4" name="Equation" r:id="rId7" imgW="2527200" imgH="419040" progId="Equation.DSMT4">
                  <p:embed/>
                </p:oleObj>
              </mc:Choice>
              <mc:Fallback>
                <p:oleObj name="Equation" r:id="rId7" imgW="2527200" imgH="41904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19200" y="3849860"/>
                        <a:ext cx="4443412" cy="73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743456" y="5181600"/>
                <a:ext cx="573907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The bias decreases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increases.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The bias is zero for an unbiased estimator 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456" y="5181600"/>
                <a:ext cx="5739072" cy="830997"/>
              </a:xfrm>
              <a:prstGeom prst="rect">
                <a:avLst/>
              </a:prstGeom>
              <a:blipFill>
                <a:blip r:embed="rId9"/>
                <a:stretch>
                  <a:fillRect l="-1382" t="-5882" r="-638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251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2/21/2017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150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876" y="909572"/>
            <a:ext cx="7033726" cy="45148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57400" y="1251583"/>
            <a:ext cx="2669875" cy="368503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228600" y="5197597"/>
                <a:ext cx="100584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if P-value is &lt;0.05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will not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small. </a:t>
                </a:r>
                <a:r>
                  <a:rPr lang="en-US" dirty="0"/>
                  <a:t>Hence, it is always right </a:t>
                </a:r>
                <a:r>
                  <a:rPr lang="en-US" dirty="0" smtClean="0"/>
                  <a:t>tail test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197597"/>
                <a:ext cx="10058400" cy="830997"/>
              </a:xfrm>
              <a:prstGeom prst="rect">
                <a:avLst/>
              </a:prstGeom>
              <a:blipFill>
                <a:blip r:embed="rId3"/>
                <a:stretch>
                  <a:fillRect l="-848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914400" y="128243"/>
            <a:ext cx="8839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Rejection criterion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>
            <a:off x="0" y="99060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12975" y="4798637"/>
            <a:ext cx="228600" cy="228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0380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2/22/2017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151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228600"/>
            <a:ext cx="8839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Hypothesis testing </a:t>
            </a:r>
            <a:r>
              <a:rPr lang="en-US" altLang="en-US" sz="3600" b="1" dirty="0">
                <a:solidFill>
                  <a:schemeClr val="accent1"/>
                </a:solidFill>
              </a:rPr>
              <a:t>for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goodness </a:t>
            </a:r>
            <a:r>
              <a:rPr lang="en-US" altLang="en-US" sz="3600" b="1" dirty="0">
                <a:solidFill>
                  <a:schemeClr val="accent1"/>
                </a:solidFill>
              </a:rPr>
              <a:t>of f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it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0" y="99060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3232" y="1521768"/>
            <a:ext cx="3850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calls from 6-7 </a:t>
            </a:r>
            <a:r>
              <a:rPr lang="en-US" dirty="0" smtClean="0"/>
              <a:t>PM</a:t>
            </a: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68829"/>
                  </p:ext>
                </p:extLst>
              </p:nvPr>
            </p:nvGraphicFramePr>
            <p:xfrm>
              <a:off x="5524500" y="2495934"/>
              <a:ext cx="2057400" cy="2397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70455">
                      <a:extLst>
                        <a:ext uri="{9D8B030D-6E8A-4147-A177-3AD203B41FA5}">
                          <a16:colId xmlns:a16="http://schemas.microsoft.com/office/drawing/2014/main" val="2172147307"/>
                        </a:ext>
                      </a:extLst>
                    </a:gridCol>
                    <a:gridCol w="1286945">
                      <a:extLst>
                        <a:ext uri="{9D8B030D-6E8A-4147-A177-3AD203B41FA5}">
                          <a16:colId xmlns:a16="http://schemas.microsoft.com/office/drawing/2014/main" val="25438316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# of calls (</a:t>
                          </a:r>
                          <a:r>
                            <a:rPr lang="en-US" i="1" dirty="0" err="1" smtClean="0"/>
                            <a:t>i</a:t>
                          </a:r>
                          <a:r>
                            <a:rPr lang="en-US" dirty="0" smtClean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Observed frequency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3038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32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48953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510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88404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≥3</m:t>
                              </m:r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08287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68829"/>
                  </p:ext>
                </p:extLst>
              </p:nvPr>
            </p:nvGraphicFramePr>
            <p:xfrm>
              <a:off x="5524500" y="2495934"/>
              <a:ext cx="2057400" cy="2397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70455">
                      <a:extLst>
                        <a:ext uri="{9D8B030D-6E8A-4147-A177-3AD203B41FA5}">
                          <a16:colId xmlns:a16="http://schemas.microsoft.com/office/drawing/2014/main" val="2172147307"/>
                        </a:ext>
                      </a:extLst>
                    </a:gridCol>
                    <a:gridCol w="1286945">
                      <a:extLst>
                        <a:ext uri="{9D8B030D-6E8A-4147-A177-3AD203B41FA5}">
                          <a16:colId xmlns:a16="http://schemas.microsoft.com/office/drawing/2014/main" val="2543831606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# of calls (</a:t>
                          </a:r>
                          <a:r>
                            <a:rPr lang="en-US" i="1" dirty="0" err="1" smtClean="0"/>
                            <a:t>i</a:t>
                          </a:r>
                          <a:r>
                            <a:rPr lang="en-US" dirty="0" smtClean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664" t="-3333" r="-948" b="-17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3038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32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48953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510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88404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87" t="-554098" r="-16771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082876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771423"/>
              </p:ext>
            </p:extLst>
          </p:nvPr>
        </p:nvGraphicFramePr>
        <p:xfrm>
          <a:off x="444204" y="2253329"/>
          <a:ext cx="2057400" cy="212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0455">
                  <a:extLst>
                    <a:ext uri="{9D8B030D-6E8A-4147-A177-3AD203B41FA5}">
                      <a16:colId xmlns:a16="http://schemas.microsoft.com/office/drawing/2014/main" val="2172147307"/>
                    </a:ext>
                  </a:extLst>
                </a:gridCol>
                <a:gridCol w="1286945">
                  <a:extLst>
                    <a:ext uri="{9D8B030D-6E8A-4147-A177-3AD203B41FA5}">
                      <a16:colId xmlns:a16="http://schemas.microsoft.com/office/drawing/2014/main" val="2543831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Date (Feb)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 of calls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038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2/1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895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2/12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510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2/13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840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2/25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82876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84251" y="5057754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432697" y="5109381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Processed Data</a:t>
            </a:r>
            <a:endParaRPr lang="en-US" dirty="0" smtClean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277481"/>
              </p:ext>
            </p:extLst>
          </p:nvPr>
        </p:nvGraphicFramePr>
        <p:xfrm>
          <a:off x="1562100" y="3341707"/>
          <a:ext cx="2057400" cy="212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0455">
                  <a:extLst>
                    <a:ext uri="{9D8B030D-6E8A-4147-A177-3AD203B41FA5}">
                      <a16:colId xmlns:a16="http://schemas.microsoft.com/office/drawing/2014/main" val="2172147307"/>
                    </a:ext>
                  </a:extLst>
                </a:gridCol>
                <a:gridCol w="1286945">
                  <a:extLst>
                    <a:ext uri="{9D8B030D-6E8A-4147-A177-3AD203B41FA5}">
                      <a16:colId xmlns:a16="http://schemas.microsoft.com/office/drawing/2014/main" val="2543831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Date (Mar)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 of calls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038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3/4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895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3/15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10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3/18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40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3/20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828764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863849"/>
              </p:ext>
            </p:extLst>
          </p:nvPr>
        </p:nvGraphicFramePr>
        <p:xfrm>
          <a:off x="2142042" y="4044030"/>
          <a:ext cx="2057400" cy="212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0455">
                  <a:extLst>
                    <a:ext uri="{9D8B030D-6E8A-4147-A177-3AD203B41FA5}">
                      <a16:colId xmlns:a16="http://schemas.microsoft.com/office/drawing/2014/main" val="2172147307"/>
                    </a:ext>
                  </a:extLst>
                </a:gridCol>
                <a:gridCol w="1286945">
                  <a:extLst>
                    <a:ext uri="{9D8B030D-6E8A-4147-A177-3AD203B41FA5}">
                      <a16:colId xmlns:a16="http://schemas.microsoft.com/office/drawing/2014/main" val="2543831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Date (Apr)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 of calls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038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4/4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895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4/15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510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4/18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40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4/20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828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371802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152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228600"/>
            <a:ext cx="8839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Hypothesis testing </a:t>
            </a:r>
            <a:r>
              <a:rPr lang="en-US" altLang="en-US" sz="3600" b="1" dirty="0">
                <a:solidFill>
                  <a:schemeClr val="accent1"/>
                </a:solidFill>
              </a:rPr>
              <a:t>for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goodness </a:t>
            </a:r>
            <a:r>
              <a:rPr lang="en-US" altLang="en-US" sz="3600" b="1" dirty="0">
                <a:solidFill>
                  <a:schemeClr val="accent1"/>
                </a:solidFill>
              </a:rPr>
              <a:t>of f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it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0" y="99060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3232" y="1521768"/>
            <a:ext cx="3850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calls from 6-7 </a:t>
            </a:r>
            <a:r>
              <a:rPr lang="en-US" dirty="0" smtClean="0"/>
              <a:t>PM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967410"/>
                  </p:ext>
                </p:extLst>
              </p:nvPr>
            </p:nvGraphicFramePr>
            <p:xfrm>
              <a:off x="914400" y="2302663"/>
              <a:ext cx="2057400" cy="2397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70455">
                      <a:extLst>
                        <a:ext uri="{9D8B030D-6E8A-4147-A177-3AD203B41FA5}">
                          <a16:colId xmlns:a16="http://schemas.microsoft.com/office/drawing/2014/main" val="2172147307"/>
                        </a:ext>
                      </a:extLst>
                    </a:gridCol>
                    <a:gridCol w="1286945">
                      <a:extLst>
                        <a:ext uri="{9D8B030D-6E8A-4147-A177-3AD203B41FA5}">
                          <a16:colId xmlns:a16="http://schemas.microsoft.com/office/drawing/2014/main" val="25438316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# of calls (</a:t>
                          </a:r>
                          <a:r>
                            <a:rPr lang="en-US" i="1" dirty="0" err="1" smtClean="0"/>
                            <a:t>i</a:t>
                          </a:r>
                          <a:r>
                            <a:rPr lang="en-US" dirty="0" smtClean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Observed frequency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3038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32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48953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510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88404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≥3</m:t>
                              </m:r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08287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8967410"/>
                  </p:ext>
                </p:extLst>
              </p:nvPr>
            </p:nvGraphicFramePr>
            <p:xfrm>
              <a:off x="914400" y="2302663"/>
              <a:ext cx="2057400" cy="23977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70455">
                      <a:extLst>
                        <a:ext uri="{9D8B030D-6E8A-4147-A177-3AD203B41FA5}">
                          <a16:colId xmlns:a16="http://schemas.microsoft.com/office/drawing/2014/main" val="2172147307"/>
                        </a:ext>
                      </a:extLst>
                    </a:gridCol>
                    <a:gridCol w="1286945">
                      <a:extLst>
                        <a:ext uri="{9D8B030D-6E8A-4147-A177-3AD203B41FA5}">
                          <a16:colId xmlns:a16="http://schemas.microsoft.com/office/drawing/2014/main" val="2543831606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# of calls (</a:t>
                          </a:r>
                          <a:r>
                            <a:rPr lang="en-US" i="1" dirty="0" err="1" smtClean="0"/>
                            <a:t>i</a:t>
                          </a:r>
                          <a:r>
                            <a:rPr lang="en-US" dirty="0" smtClean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137" t="-3311" r="-948" b="-1708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3038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32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48953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510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88404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75" t="-555738" r="-167717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08287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3851578" y="2737618"/>
            <a:ext cx="4336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Hypothesize Poisson distribution: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320995"/>
              </p:ext>
            </p:extLst>
          </p:nvPr>
        </p:nvGraphicFramePr>
        <p:xfrm>
          <a:off x="3468688" y="3394075"/>
          <a:ext cx="5102225" cy="232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11" name="Equation" r:id="rId4" imgW="2425680" imgH="1104840" progId="Equation.DSMT4">
                  <p:embed/>
                </p:oleObj>
              </mc:Choice>
              <mc:Fallback>
                <p:oleObj name="Equation" r:id="rId4" imgW="2425680" imgH="1104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68688" y="3394075"/>
                        <a:ext cx="5102225" cy="2325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741369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153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228600"/>
            <a:ext cx="8839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Hypothesis testing </a:t>
            </a:r>
            <a:r>
              <a:rPr lang="en-US" altLang="en-US" sz="3600" b="1" dirty="0">
                <a:solidFill>
                  <a:schemeClr val="accent1"/>
                </a:solidFill>
              </a:rPr>
              <a:t>for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goodness </a:t>
            </a:r>
            <a:r>
              <a:rPr lang="en-US" altLang="en-US" sz="3600" b="1" dirty="0">
                <a:solidFill>
                  <a:schemeClr val="accent1"/>
                </a:solidFill>
              </a:rPr>
              <a:t>of f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it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0" y="99060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7415" y="1130389"/>
            <a:ext cx="3850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calls from 6-7 </a:t>
            </a:r>
            <a:r>
              <a:rPr lang="en-US" dirty="0" smtClean="0"/>
              <a:t>PM</a:t>
            </a: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086780"/>
                  </p:ext>
                </p:extLst>
              </p:nvPr>
            </p:nvGraphicFramePr>
            <p:xfrm>
              <a:off x="838200" y="2288734"/>
              <a:ext cx="8001000" cy="392950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31034">
                      <a:extLst>
                        <a:ext uri="{9D8B030D-6E8A-4147-A177-3AD203B41FA5}">
                          <a16:colId xmlns:a16="http://schemas.microsoft.com/office/drawing/2014/main" val="2172147307"/>
                        </a:ext>
                      </a:extLst>
                    </a:gridCol>
                    <a:gridCol w="2223322">
                      <a:extLst>
                        <a:ext uri="{9D8B030D-6E8A-4147-A177-3AD203B41FA5}">
                          <a16:colId xmlns:a16="http://schemas.microsoft.com/office/drawing/2014/main" val="2543831606"/>
                        </a:ext>
                      </a:extLst>
                    </a:gridCol>
                    <a:gridCol w="2223322">
                      <a:extLst>
                        <a:ext uri="{9D8B030D-6E8A-4147-A177-3AD203B41FA5}">
                          <a16:colId xmlns:a16="http://schemas.microsoft.com/office/drawing/2014/main" val="3019696747"/>
                        </a:ext>
                      </a:extLst>
                    </a:gridCol>
                    <a:gridCol w="2223322">
                      <a:extLst>
                        <a:ext uri="{9D8B030D-6E8A-4147-A177-3AD203B41FA5}">
                          <a16:colId xmlns:a16="http://schemas.microsoft.com/office/drawing/2014/main" val="889303207"/>
                        </a:ext>
                      </a:extLst>
                    </a:gridCol>
                  </a:tblGrid>
                  <a:tr h="669142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# of calls (</a:t>
                          </a:r>
                          <a:r>
                            <a:rPr lang="en-US" i="1" dirty="0" err="1" smtClean="0"/>
                            <a:t>i</a:t>
                          </a:r>
                          <a:r>
                            <a:rPr lang="en-US" dirty="0" smtClean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Observed frequency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Probability (from hypothesized distribution)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Expected frequency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3038006"/>
                      </a:ext>
                    </a:extLst>
                  </a:tr>
                  <a:tr h="753776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28.32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4895376"/>
                      </a:ext>
                    </a:extLst>
                  </a:tr>
                  <a:tr h="753776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21.24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510317"/>
                      </a:ext>
                    </a:extLst>
                  </a:tr>
                  <a:tr h="753776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7.98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8840433"/>
                      </a:ext>
                    </a:extLst>
                  </a:tr>
                  <a:tr h="7537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≥3</m:t>
                              </m:r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2.46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08287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086780"/>
                  </p:ext>
                </p:extLst>
              </p:nvPr>
            </p:nvGraphicFramePr>
            <p:xfrm>
              <a:off x="838200" y="2288734"/>
              <a:ext cx="8001000" cy="392950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31034">
                      <a:extLst>
                        <a:ext uri="{9D8B030D-6E8A-4147-A177-3AD203B41FA5}">
                          <a16:colId xmlns:a16="http://schemas.microsoft.com/office/drawing/2014/main" val="2172147307"/>
                        </a:ext>
                      </a:extLst>
                    </a:gridCol>
                    <a:gridCol w="2223322">
                      <a:extLst>
                        <a:ext uri="{9D8B030D-6E8A-4147-A177-3AD203B41FA5}">
                          <a16:colId xmlns:a16="http://schemas.microsoft.com/office/drawing/2014/main" val="2543831606"/>
                        </a:ext>
                      </a:extLst>
                    </a:gridCol>
                    <a:gridCol w="2223322">
                      <a:extLst>
                        <a:ext uri="{9D8B030D-6E8A-4147-A177-3AD203B41FA5}">
                          <a16:colId xmlns:a16="http://schemas.microsoft.com/office/drawing/2014/main" val="3019696747"/>
                        </a:ext>
                      </a:extLst>
                    </a:gridCol>
                    <a:gridCol w="2223322">
                      <a:extLst>
                        <a:ext uri="{9D8B030D-6E8A-4147-A177-3AD203B41FA5}">
                          <a16:colId xmlns:a16="http://schemas.microsoft.com/office/drawing/2014/main" val="88930320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# of calls (</a:t>
                          </a:r>
                          <a:r>
                            <a:rPr lang="en-US" i="1" dirty="0" err="1" smtClean="0"/>
                            <a:t>i</a:t>
                          </a:r>
                          <a:r>
                            <a:rPr lang="en-US" dirty="0" smtClean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000" t="-18000" r="-200822" b="-3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Probability (from hypothesized distribution)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0000" t="-18000" r="-822" b="-3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3038006"/>
                      </a:ext>
                    </a:extLst>
                  </a:tr>
                  <a:tr h="753776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28.32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4895376"/>
                      </a:ext>
                    </a:extLst>
                  </a:tr>
                  <a:tr h="753776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21.24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510317"/>
                      </a:ext>
                    </a:extLst>
                  </a:tr>
                  <a:tr h="753776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7.98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8840433"/>
                      </a:ext>
                    </a:extLst>
                  </a:tr>
                  <a:tr h="7537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59" t="-442742" r="-503670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2.46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082876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Group 7"/>
          <p:cNvGrpSpPr/>
          <p:nvPr/>
        </p:nvGrpSpPr>
        <p:grpSpPr>
          <a:xfrm>
            <a:off x="4606925" y="3248025"/>
            <a:ext cx="1881188" cy="2970213"/>
            <a:chOff x="4606925" y="3248025"/>
            <a:chExt cx="1881188" cy="2970213"/>
          </a:xfrm>
        </p:grpSpPr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669197"/>
                </p:ext>
              </p:extLst>
            </p:nvPr>
          </p:nvGraphicFramePr>
          <p:xfrm>
            <a:off x="4606925" y="3248025"/>
            <a:ext cx="1836738" cy="638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42" name="Equation" r:id="rId4" imgW="1206360" imgH="419040" progId="Equation.DSMT4">
                    <p:embed/>
                  </p:oleObj>
                </mc:Choice>
                <mc:Fallback>
                  <p:oleObj name="Equation" r:id="rId4" imgW="1206360" imgH="419040" progId="Equation.DSMT4">
                    <p:embed/>
                    <p:pic>
                      <p:nvPicPr>
                        <p:cNvPr id="11" name="Object 10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606925" y="3248025"/>
                          <a:ext cx="1836738" cy="638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0513922"/>
                </p:ext>
              </p:extLst>
            </p:nvPr>
          </p:nvGraphicFramePr>
          <p:xfrm>
            <a:off x="4649788" y="4016375"/>
            <a:ext cx="1798637" cy="636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43" name="Equation" r:id="rId6" imgW="1180800" imgH="419040" progId="Equation.DSMT4">
                    <p:embed/>
                  </p:oleObj>
                </mc:Choice>
                <mc:Fallback>
                  <p:oleObj name="Equation" r:id="rId6" imgW="1180800" imgH="419040" progId="Equation.DSMT4">
                    <p:embed/>
                    <p:pic>
                      <p:nvPicPr>
                        <p:cNvPr id="12" name="Object 11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649788" y="4016375"/>
                          <a:ext cx="1798637" cy="6365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55402810"/>
                </p:ext>
              </p:extLst>
            </p:nvPr>
          </p:nvGraphicFramePr>
          <p:xfrm>
            <a:off x="4672013" y="4752975"/>
            <a:ext cx="1816100" cy="638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44" name="Equation" r:id="rId8" imgW="1193760" imgH="419040" progId="Equation.DSMT4">
                    <p:embed/>
                  </p:oleObj>
                </mc:Choice>
                <mc:Fallback>
                  <p:oleObj name="Equation" r:id="rId8" imgW="1193760" imgH="419040" progId="Equation.DSMT4">
                    <p:embed/>
                    <p:pic>
                      <p:nvPicPr>
                        <p:cNvPr id="12" name="Object 11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672013" y="4752975"/>
                          <a:ext cx="1816100" cy="638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25964950"/>
                </p:ext>
              </p:extLst>
            </p:nvPr>
          </p:nvGraphicFramePr>
          <p:xfrm>
            <a:off x="4678363" y="5581650"/>
            <a:ext cx="1797050" cy="636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45" name="Equation" r:id="rId10" imgW="1180800" imgH="419040" progId="Equation.DSMT4">
                    <p:embed/>
                  </p:oleObj>
                </mc:Choice>
                <mc:Fallback>
                  <p:oleObj name="Equation" r:id="rId10" imgW="1180800" imgH="419040" progId="Equation.DSMT4">
                    <p:embed/>
                    <p:pic>
                      <p:nvPicPr>
                        <p:cNvPr id="12" name="Object 11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678363" y="5581650"/>
                          <a:ext cx="1797050" cy="6365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10968029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2/21/2017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154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228600"/>
            <a:ext cx="8839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Hypothesis testing </a:t>
            </a:r>
            <a:r>
              <a:rPr lang="en-US" altLang="en-US" sz="3600" b="1" dirty="0">
                <a:solidFill>
                  <a:schemeClr val="accent1"/>
                </a:solidFill>
              </a:rPr>
              <a:t>for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goodness </a:t>
            </a:r>
            <a:r>
              <a:rPr lang="en-US" altLang="en-US" sz="3600" b="1" dirty="0">
                <a:solidFill>
                  <a:schemeClr val="accent1"/>
                </a:solidFill>
              </a:rPr>
              <a:t>of f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it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0" y="99060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3232" y="1521768"/>
            <a:ext cx="5726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calls from 6-7 PM in a call center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3352873"/>
                  </p:ext>
                </p:extLst>
              </p:nvPr>
            </p:nvGraphicFramePr>
            <p:xfrm>
              <a:off x="914400" y="1994066"/>
              <a:ext cx="8001000" cy="345004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31034">
                      <a:extLst>
                        <a:ext uri="{9D8B030D-6E8A-4147-A177-3AD203B41FA5}">
                          <a16:colId xmlns:a16="http://schemas.microsoft.com/office/drawing/2014/main" val="2172147307"/>
                        </a:ext>
                      </a:extLst>
                    </a:gridCol>
                    <a:gridCol w="2223322">
                      <a:extLst>
                        <a:ext uri="{9D8B030D-6E8A-4147-A177-3AD203B41FA5}">
                          <a16:colId xmlns:a16="http://schemas.microsoft.com/office/drawing/2014/main" val="2543831606"/>
                        </a:ext>
                      </a:extLst>
                    </a:gridCol>
                    <a:gridCol w="2223322">
                      <a:extLst>
                        <a:ext uri="{9D8B030D-6E8A-4147-A177-3AD203B41FA5}">
                          <a16:colId xmlns:a16="http://schemas.microsoft.com/office/drawing/2014/main" val="3019696747"/>
                        </a:ext>
                      </a:extLst>
                    </a:gridCol>
                    <a:gridCol w="2223322">
                      <a:extLst>
                        <a:ext uri="{9D8B030D-6E8A-4147-A177-3AD203B41FA5}">
                          <a16:colId xmlns:a16="http://schemas.microsoft.com/office/drawing/2014/main" val="889303207"/>
                        </a:ext>
                      </a:extLst>
                    </a:gridCol>
                  </a:tblGrid>
                  <a:tr h="669142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# of calls (</a:t>
                          </a:r>
                          <a:r>
                            <a:rPr lang="en-US" i="1" dirty="0" err="1" smtClean="0"/>
                            <a:t>i</a:t>
                          </a:r>
                          <a:r>
                            <a:rPr lang="en-US" dirty="0" smtClean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Observed frequency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Probability(from hypothesized distribution)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Expected frequency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3038006"/>
                      </a:ext>
                    </a:extLst>
                  </a:tr>
                  <a:tr h="753776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28.32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4895376"/>
                      </a:ext>
                    </a:extLst>
                  </a:tr>
                  <a:tr h="753776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21.24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510317"/>
                      </a:ext>
                    </a:extLst>
                  </a:tr>
                  <a:tr h="7537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1-.472-.354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10.44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884043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3352873"/>
                  </p:ext>
                </p:extLst>
              </p:nvPr>
            </p:nvGraphicFramePr>
            <p:xfrm>
              <a:off x="914400" y="1994066"/>
              <a:ext cx="8001000" cy="345004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31034">
                      <a:extLst>
                        <a:ext uri="{9D8B030D-6E8A-4147-A177-3AD203B41FA5}">
                          <a16:colId xmlns:a16="http://schemas.microsoft.com/office/drawing/2014/main" val="2172147307"/>
                        </a:ext>
                      </a:extLst>
                    </a:gridCol>
                    <a:gridCol w="2223322">
                      <a:extLst>
                        <a:ext uri="{9D8B030D-6E8A-4147-A177-3AD203B41FA5}">
                          <a16:colId xmlns:a16="http://schemas.microsoft.com/office/drawing/2014/main" val="2543831606"/>
                        </a:ext>
                      </a:extLst>
                    </a:gridCol>
                    <a:gridCol w="2223322">
                      <a:extLst>
                        <a:ext uri="{9D8B030D-6E8A-4147-A177-3AD203B41FA5}">
                          <a16:colId xmlns:a16="http://schemas.microsoft.com/office/drawing/2014/main" val="3019696747"/>
                        </a:ext>
                      </a:extLst>
                    </a:gridCol>
                    <a:gridCol w="2223322">
                      <a:extLst>
                        <a:ext uri="{9D8B030D-6E8A-4147-A177-3AD203B41FA5}">
                          <a16:colId xmlns:a16="http://schemas.microsoft.com/office/drawing/2014/main" val="889303207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# of calls (</a:t>
                          </a:r>
                          <a:r>
                            <a:rPr lang="en-US" i="1" dirty="0" err="1" smtClean="0"/>
                            <a:t>i</a:t>
                          </a:r>
                          <a:r>
                            <a:rPr lang="en-US" dirty="0" smtClean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274" t="-13846" r="-200548" b="-1917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Probability(from hypothesized distribution)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0274" t="-13846" r="-548" b="-1917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3038006"/>
                      </a:ext>
                    </a:extLst>
                  </a:tr>
                  <a:tr h="753776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28.32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4895376"/>
                      </a:ext>
                    </a:extLst>
                  </a:tr>
                  <a:tr h="753776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21.24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510317"/>
                      </a:ext>
                    </a:extLst>
                  </a:tr>
                  <a:tr h="7537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17" t="-379032" r="-503211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1-.472-.354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10.44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884043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2720522"/>
              </p:ext>
            </p:extLst>
          </p:nvPr>
        </p:nvGraphicFramePr>
        <p:xfrm>
          <a:off x="4606925" y="3248025"/>
          <a:ext cx="1836738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4" name="Equation" r:id="rId4" imgW="1206360" imgH="419040" progId="Equation.DSMT4">
                  <p:embed/>
                </p:oleObj>
              </mc:Choice>
              <mc:Fallback>
                <p:oleObj name="Equation" r:id="rId4" imgW="1206360" imgH="41904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06925" y="3248025"/>
                        <a:ext cx="1836738" cy="63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572646"/>
              </p:ext>
            </p:extLst>
          </p:nvPr>
        </p:nvGraphicFramePr>
        <p:xfrm>
          <a:off x="4649788" y="4016375"/>
          <a:ext cx="1798637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5" name="Equation" r:id="rId6" imgW="1180800" imgH="419040" progId="Equation.DSMT4">
                  <p:embed/>
                </p:oleObj>
              </mc:Choice>
              <mc:Fallback>
                <p:oleObj name="Equation" r:id="rId6" imgW="1180800" imgH="41904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49788" y="4016375"/>
                        <a:ext cx="1798637" cy="636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98757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155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228600"/>
            <a:ext cx="8839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Hypothesis testing </a:t>
            </a:r>
            <a:r>
              <a:rPr lang="en-US" altLang="en-US" sz="3600" b="1" dirty="0">
                <a:solidFill>
                  <a:schemeClr val="accent1"/>
                </a:solidFill>
              </a:rPr>
              <a:t>for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goodness </a:t>
            </a:r>
            <a:r>
              <a:rPr lang="en-US" altLang="en-US" sz="3600" b="1" dirty="0">
                <a:solidFill>
                  <a:schemeClr val="accent1"/>
                </a:solidFill>
              </a:rPr>
              <a:t>of f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it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0" y="99060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3295170"/>
                  </p:ext>
                </p:extLst>
              </p:nvPr>
            </p:nvGraphicFramePr>
            <p:xfrm>
              <a:off x="914400" y="2302659"/>
              <a:ext cx="7010400" cy="37933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66241">
                      <a:extLst>
                        <a:ext uri="{9D8B030D-6E8A-4147-A177-3AD203B41FA5}">
                          <a16:colId xmlns:a16="http://schemas.microsoft.com/office/drawing/2014/main" val="2172147307"/>
                        </a:ext>
                      </a:extLst>
                    </a:gridCol>
                    <a:gridCol w="1948053">
                      <a:extLst>
                        <a:ext uri="{9D8B030D-6E8A-4147-A177-3AD203B41FA5}">
                          <a16:colId xmlns:a16="http://schemas.microsoft.com/office/drawing/2014/main" val="2543831606"/>
                        </a:ext>
                      </a:extLst>
                    </a:gridCol>
                    <a:gridCol w="1948053">
                      <a:extLst>
                        <a:ext uri="{9D8B030D-6E8A-4147-A177-3AD203B41FA5}">
                          <a16:colId xmlns:a16="http://schemas.microsoft.com/office/drawing/2014/main" val="889303207"/>
                        </a:ext>
                      </a:extLst>
                    </a:gridCol>
                    <a:gridCol w="1948053">
                      <a:extLst>
                        <a:ext uri="{9D8B030D-6E8A-4147-A177-3AD203B41FA5}">
                          <a16:colId xmlns:a16="http://schemas.microsoft.com/office/drawing/2014/main" val="4200860131"/>
                        </a:ext>
                      </a:extLst>
                    </a:gridCol>
                  </a:tblGrid>
                  <a:tr h="1290708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# of calls (</a:t>
                          </a:r>
                          <a:r>
                            <a:rPr lang="en-US" i="1" dirty="0" err="1" smtClean="0"/>
                            <a:t>i</a:t>
                          </a:r>
                          <a:r>
                            <a:rPr lang="en-US" dirty="0" smtClean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Observed frequency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Expected frequency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3038006"/>
                      </a:ext>
                    </a:extLst>
                  </a:tr>
                  <a:tr h="58928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28.32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0.478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4895376"/>
                      </a:ext>
                    </a:extLst>
                  </a:tr>
                  <a:tr h="58928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21.24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1.833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510317"/>
                      </a:ext>
                    </a:extLst>
                  </a:tr>
                  <a:tr h="58928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10.44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0.627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8840433"/>
                      </a:ext>
                    </a:extLst>
                  </a:tr>
                  <a:tr h="73478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 smtClean="0"/>
                            <a:t>2.94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2875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3295170"/>
                  </p:ext>
                </p:extLst>
              </p:nvPr>
            </p:nvGraphicFramePr>
            <p:xfrm>
              <a:off x="914400" y="2302659"/>
              <a:ext cx="7010400" cy="37933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66241">
                      <a:extLst>
                        <a:ext uri="{9D8B030D-6E8A-4147-A177-3AD203B41FA5}">
                          <a16:colId xmlns:a16="http://schemas.microsoft.com/office/drawing/2014/main" val="2172147307"/>
                        </a:ext>
                      </a:extLst>
                    </a:gridCol>
                    <a:gridCol w="1948053">
                      <a:extLst>
                        <a:ext uri="{9D8B030D-6E8A-4147-A177-3AD203B41FA5}">
                          <a16:colId xmlns:a16="http://schemas.microsoft.com/office/drawing/2014/main" val="2543831606"/>
                        </a:ext>
                      </a:extLst>
                    </a:gridCol>
                    <a:gridCol w="1948053">
                      <a:extLst>
                        <a:ext uri="{9D8B030D-6E8A-4147-A177-3AD203B41FA5}">
                          <a16:colId xmlns:a16="http://schemas.microsoft.com/office/drawing/2014/main" val="889303207"/>
                        </a:ext>
                      </a:extLst>
                    </a:gridCol>
                    <a:gridCol w="1948053">
                      <a:extLst>
                        <a:ext uri="{9D8B030D-6E8A-4147-A177-3AD203B41FA5}">
                          <a16:colId xmlns:a16="http://schemas.microsoft.com/office/drawing/2014/main" val="4200860131"/>
                        </a:ext>
                      </a:extLst>
                    </a:gridCol>
                  </a:tblGrid>
                  <a:tr h="1290708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# of calls (</a:t>
                          </a:r>
                          <a:r>
                            <a:rPr lang="en-US" i="1" dirty="0" err="1" smtClean="0"/>
                            <a:t>i</a:t>
                          </a:r>
                          <a:r>
                            <a:rPr lang="en-US" dirty="0" smtClean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313" t="-2358" r="-200625" b="-1952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0815" t="-2358" r="-101254" b="-1952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60000" t="-2358" r="-937" b="-1952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3038006"/>
                      </a:ext>
                    </a:extLst>
                  </a:tr>
                  <a:tr h="58928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28.32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0.478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4895376"/>
                      </a:ext>
                    </a:extLst>
                  </a:tr>
                  <a:tr h="58928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21.24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1.833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510317"/>
                      </a:ext>
                    </a:extLst>
                  </a:tr>
                  <a:tr h="5892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47" t="-423711" r="-503665" b="-1268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10.44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0.627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8840433"/>
                      </a:ext>
                    </a:extLst>
                  </a:tr>
                  <a:tr h="73478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60000" t="-419835" r="-937" b="-16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287508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" y="1005840"/>
            <a:ext cx="833437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58368" y="1164336"/>
                <a:ext cx="30026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Degree of freedom=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180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68" y="1164336"/>
                <a:ext cx="3002681" cy="369332"/>
              </a:xfrm>
              <a:prstGeom prst="rect">
                <a:avLst/>
              </a:prstGeom>
              <a:blipFill>
                <a:blip r:embed="rId4"/>
                <a:stretch>
                  <a:fillRect l="-162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42227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1" b="46607"/>
          <a:stretch/>
        </p:blipFill>
        <p:spPr>
          <a:xfrm>
            <a:off x="256049" y="2025015"/>
            <a:ext cx="8327101" cy="301752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156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228600"/>
            <a:ext cx="8839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Hypothesis testing </a:t>
            </a:r>
            <a:r>
              <a:rPr lang="en-US" altLang="en-US" sz="3600" b="1" dirty="0">
                <a:solidFill>
                  <a:schemeClr val="accent1"/>
                </a:solidFill>
              </a:rPr>
              <a:t>for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goodness </a:t>
            </a:r>
            <a:r>
              <a:rPr lang="en-US" altLang="en-US" sz="3600" b="1" dirty="0">
                <a:solidFill>
                  <a:schemeClr val="accent1"/>
                </a:solidFill>
              </a:rPr>
              <a:t>of f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it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0" y="99060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" y="1005840"/>
            <a:ext cx="833437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58368" y="1164336"/>
                <a:ext cx="29257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Degree of freedom</a:t>
                </a:r>
              </a:p>
              <a:p>
                <a:r>
                  <a:rPr lang="en-US" sz="1800" dirty="0" smtClean="0"/>
                  <a:t>=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−1=3−1−1=1</m:t>
                    </m:r>
                  </m:oMath>
                </a14:m>
                <a:endParaRPr lang="en-US" sz="180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68" y="1164336"/>
                <a:ext cx="2925737" cy="646331"/>
              </a:xfrm>
              <a:prstGeom prst="rect">
                <a:avLst/>
              </a:prstGeom>
              <a:blipFill>
                <a:blip r:embed="rId4"/>
                <a:stretch>
                  <a:fillRect l="-1667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007034" y="5281267"/>
            <a:ext cx="51299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P-value is in between 0.05 and 0.1. </a:t>
            </a:r>
          </a:p>
          <a:p>
            <a:r>
              <a:rPr lang="en-US" dirty="0" smtClean="0"/>
              <a:t>Hence failed to reject H</a:t>
            </a:r>
            <a:r>
              <a:rPr lang="en-US" baseline="-25000" dirty="0"/>
              <a:t>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22956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157</a:t>
            </a:fld>
            <a:endParaRPr lang="en-US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228600"/>
            <a:ext cx="8839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</a:t>
            </a:r>
            <a:r>
              <a:rPr lang="en-US" altLang="en-US" sz="3600" b="1" dirty="0">
                <a:solidFill>
                  <a:schemeClr val="accent1"/>
                </a:solidFill>
              </a:rPr>
              <a:t>G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oodness </a:t>
            </a:r>
            <a:r>
              <a:rPr lang="en-US" altLang="en-US" sz="3600" b="1" dirty="0">
                <a:solidFill>
                  <a:schemeClr val="accent1"/>
                </a:solidFill>
              </a:rPr>
              <a:t>of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fit: Continuous distribution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0" y="99060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76" y="2286000"/>
            <a:ext cx="7751651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1371600"/>
            <a:ext cx="8372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Height (in inches) of 66 women from a population is collected and </a:t>
            </a:r>
          </a:p>
          <a:p>
            <a:r>
              <a:rPr lang="en-US" dirty="0" smtClean="0"/>
              <a:t>tabulated as frequency distribution: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1389624"/>
              </p:ext>
            </p:extLst>
          </p:nvPr>
        </p:nvGraphicFramePr>
        <p:xfrm>
          <a:off x="2743200" y="3400461"/>
          <a:ext cx="306705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39" name="Equation" r:id="rId4" imgW="1473120" imgH="457200" progId="Equation.DSMT4">
                  <p:embed/>
                </p:oleObj>
              </mc:Choice>
              <mc:Fallback>
                <p:oleObj name="Equation" r:id="rId4" imgW="1473120" imgH="4572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43200" y="3400461"/>
                        <a:ext cx="3067050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251905" y="4553022"/>
            <a:ext cx="6335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 size=1ʺ. Example: 57.5 to 58.5 are </a:t>
            </a:r>
            <a:r>
              <a:rPr lang="en-US" dirty="0"/>
              <a:t>called </a:t>
            </a:r>
            <a:r>
              <a:rPr lang="en-US" dirty="0" smtClean="0"/>
              <a:t>58ʺ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959297" y="5125009"/>
                <a:ext cx="530234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Use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 smtClean="0"/>
                  <a:t> as best estimates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 smtClean="0"/>
                  <a:t>. </a:t>
                </a:r>
              </a:p>
              <a:p>
                <a:r>
                  <a:rPr lang="en-US" dirty="0" smtClean="0"/>
                  <a:t>The hypothesized distribution is: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297" y="5125009"/>
                <a:ext cx="5302349" cy="830997"/>
              </a:xfrm>
              <a:prstGeom prst="rect">
                <a:avLst/>
              </a:prstGeom>
              <a:blipFill>
                <a:blip r:embed="rId6"/>
                <a:stretch>
                  <a:fillRect l="-1724" t="-5882" r="-805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228433"/>
              </p:ext>
            </p:extLst>
          </p:nvPr>
        </p:nvGraphicFramePr>
        <p:xfrm>
          <a:off x="3047999" y="5947552"/>
          <a:ext cx="2992295" cy="758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40" name="Equation" r:id="rId7" imgW="1904760" imgH="482400" progId="Equation.DSMT4">
                  <p:embed/>
                </p:oleObj>
              </mc:Choice>
              <mc:Fallback>
                <p:oleObj name="Equation" r:id="rId7" imgW="19047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47999" y="5947552"/>
                        <a:ext cx="2992295" cy="758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62978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158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0697956"/>
                  </p:ext>
                </p:extLst>
              </p:nvPr>
            </p:nvGraphicFramePr>
            <p:xfrm>
              <a:off x="609600" y="1219200"/>
              <a:ext cx="7772400" cy="449307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1837">
                      <a:extLst>
                        <a:ext uri="{9D8B030D-6E8A-4147-A177-3AD203B41FA5}">
                          <a16:colId xmlns:a16="http://schemas.microsoft.com/office/drawing/2014/main" val="2172147307"/>
                        </a:ext>
                      </a:extLst>
                    </a:gridCol>
                    <a:gridCol w="1045563">
                      <a:extLst>
                        <a:ext uri="{9D8B030D-6E8A-4147-A177-3AD203B41FA5}">
                          <a16:colId xmlns:a16="http://schemas.microsoft.com/office/drawing/2014/main" val="2543831606"/>
                        </a:ext>
                      </a:extLst>
                    </a:gridCol>
                    <a:gridCol w="2334719">
                      <a:extLst>
                        <a:ext uri="{9D8B030D-6E8A-4147-A177-3AD203B41FA5}">
                          <a16:colId xmlns:a16="http://schemas.microsoft.com/office/drawing/2014/main" val="831307222"/>
                        </a:ext>
                      </a:extLst>
                    </a:gridCol>
                    <a:gridCol w="1944076">
                      <a:extLst>
                        <a:ext uri="{9D8B030D-6E8A-4147-A177-3AD203B41FA5}">
                          <a16:colId xmlns:a16="http://schemas.microsoft.com/office/drawing/2014/main" val="889303207"/>
                        </a:ext>
                      </a:extLst>
                    </a:gridCol>
                    <a:gridCol w="1436205">
                      <a:extLst>
                        <a:ext uri="{9D8B030D-6E8A-4147-A177-3AD203B41FA5}">
                          <a16:colId xmlns:a16="http://schemas.microsoft.com/office/drawing/2014/main" val="4200860131"/>
                        </a:ext>
                      </a:extLst>
                    </a:gridCol>
                  </a:tblGrid>
                  <a:tr h="1287236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Bin center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Observed frequency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Probability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Expected frequency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3038006"/>
                      </a:ext>
                    </a:extLst>
                  </a:tr>
                  <a:tr h="97748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7.5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58.5</m:t>
                                    </m:r>
                                  </m:sup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×66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4895376"/>
                      </a:ext>
                    </a:extLst>
                  </a:tr>
                  <a:tr h="587699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510317"/>
                      </a:ext>
                    </a:extLst>
                  </a:tr>
                  <a:tr h="587699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8840433"/>
                      </a:ext>
                    </a:extLst>
                  </a:tr>
                  <a:tr h="827079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𝐸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nary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28750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0697956"/>
                  </p:ext>
                </p:extLst>
              </p:nvPr>
            </p:nvGraphicFramePr>
            <p:xfrm>
              <a:off x="609600" y="1219200"/>
              <a:ext cx="7772400" cy="449307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1837">
                      <a:extLst>
                        <a:ext uri="{9D8B030D-6E8A-4147-A177-3AD203B41FA5}">
                          <a16:colId xmlns:a16="http://schemas.microsoft.com/office/drawing/2014/main" val="2172147307"/>
                        </a:ext>
                      </a:extLst>
                    </a:gridCol>
                    <a:gridCol w="1045563">
                      <a:extLst>
                        <a:ext uri="{9D8B030D-6E8A-4147-A177-3AD203B41FA5}">
                          <a16:colId xmlns:a16="http://schemas.microsoft.com/office/drawing/2014/main" val="2543831606"/>
                        </a:ext>
                      </a:extLst>
                    </a:gridCol>
                    <a:gridCol w="2334719">
                      <a:extLst>
                        <a:ext uri="{9D8B030D-6E8A-4147-A177-3AD203B41FA5}">
                          <a16:colId xmlns:a16="http://schemas.microsoft.com/office/drawing/2014/main" val="831307222"/>
                        </a:ext>
                      </a:extLst>
                    </a:gridCol>
                    <a:gridCol w="1944076">
                      <a:extLst>
                        <a:ext uri="{9D8B030D-6E8A-4147-A177-3AD203B41FA5}">
                          <a16:colId xmlns:a16="http://schemas.microsoft.com/office/drawing/2014/main" val="889303207"/>
                        </a:ext>
                      </a:extLst>
                    </a:gridCol>
                    <a:gridCol w="1436205">
                      <a:extLst>
                        <a:ext uri="{9D8B030D-6E8A-4147-A177-3AD203B41FA5}">
                          <a16:colId xmlns:a16="http://schemas.microsoft.com/office/drawing/2014/main" val="4200860131"/>
                        </a:ext>
                      </a:extLst>
                    </a:gridCol>
                  </a:tblGrid>
                  <a:tr h="1287236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Bin center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7674" t="-2370" r="-546512" b="-2507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Probability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26332" t="-2370" r="-74922" b="-2507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41102" t="-2370" r="-1271" b="-2507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3038006"/>
                      </a:ext>
                    </a:extLst>
                  </a:tr>
                  <a:tr h="97748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9005" t="-134161" r="-146073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26332" t="-134161" r="-74922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4895376"/>
                      </a:ext>
                    </a:extLst>
                  </a:tr>
                  <a:tr h="587699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59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9510317"/>
                      </a:ext>
                    </a:extLst>
                  </a:tr>
                  <a:tr h="587699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8840433"/>
                      </a:ext>
                    </a:extLst>
                  </a:tr>
                  <a:tr h="1052957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61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41102" t="-329480" r="-1271" b="-11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28750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228600"/>
            <a:ext cx="8839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</a:t>
            </a:r>
            <a:r>
              <a:rPr lang="en-US" altLang="en-US" sz="3600" b="1" dirty="0">
                <a:solidFill>
                  <a:schemeClr val="accent1"/>
                </a:solidFill>
              </a:rPr>
              <a:t>G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oodness </a:t>
            </a:r>
            <a:r>
              <a:rPr lang="en-US" altLang="en-US" sz="3600" b="1" dirty="0">
                <a:solidFill>
                  <a:schemeClr val="accent1"/>
                </a:solidFill>
              </a:rPr>
              <a:t>of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fit: Continuous distribution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11" name="Line 3"/>
          <p:cNvSpPr>
            <a:spLocks noChangeShapeType="1"/>
          </p:cNvSpPr>
          <p:nvPr/>
        </p:nvSpPr>
        <p:spPr bwMode="auto">
          <a:xfrm>
            <a:off x="0" y="99060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6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667512" y="36576"/>
            <a:ext cx="8153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Additional merit of an estimator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9219" name="Line 3"/>
          <p:cNvSpPr>
            <a:spLocks noChangeShapeType="1"/>
          </p:cNvSpPr>
          <p:nvPr/>
        </p:nvSpPr>
        <p:spPr bwMode="auto">
          <a:xfrm>
            <a:off x="1219200" y="1066800"/>
            <a:ext cx="6324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C6F652-FC0D-4745-8F3B-59B0AC79A288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13" name="Picture 10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937" y="975361"/>
            <a:ext cx="6858000" cy="407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03593" y="5257800"/>
            <a:ext cx="614020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MVUE: Minimum Variance Unbiased Estimator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61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1418136"/>
                <a:ext cx="7398179" cy="38439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Consider the following 10 measurements: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The following three estimators of the mean are suggested: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Sample mean: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Median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Any of the randomly </a:t>
                </a:r>
                <a:r>
                  <a:rPr lang="en-US" dirty="0"/>
                  <a:t>s</a:t>
                </a:r>
                <a:r>
                  <a:rPr lang="en-US" dirty="0" smtClean="0"/>
                  <a:t>elected value. </a:t>
                </a:r>
              </a:p>
              <a:p>
                <a:r>
                  <a:rPr lang="en-US" dirty="0" smtClean="0"/>
                  <a:t>Evaluate the variance of the estimators.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18136"/>
                <a:ext cx="7398179" cy="3843937"/>
              </a:xfrm>
              <a:prstGeom prst="rect">
                <a:avLst/>
              </a:prstGeom>
              <a:blipFill>
                <a:blip r:embed="rId3"/>
                <a:stretch>
                  <a:fillRect l="-1319" t="-1270" r="-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048897" y="1879509"/>
          <a:ext cx="4114800" cy="945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12" name="Equation" r:id="rId4" imgW="1879560" imgH="431640" progId="Equation.DSMT4">
                  <p:embed/>
                </p:oleObj>
              </mc:Choice>
              <mc:Fallback>
                <p:oleObj name="Equation" r:id="rId4" imgW="1879560" imgH="4316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48897" y="1879509"/>
                        <a:ext cx="4114800" cy="945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36576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</a:t>
            </a:r>
            <a:r>
              <a:rPr lang="en-US" altLang="en-US" sz="3600" b="1" dirty="0">
                <a:solidFill>
                  <a:schemeClr val="accent1"/>
                </a:solidFill>
              </a:rPr>
              <a:t>M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erit of an estimator: Example-1 revisited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1219200" y="1066800"/>
            <a:ext cx="6324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2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667512" y="36576"/>
            <a:ext cx="8153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Additional merit of an estimator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9219" name="Line 3"/>
          <p:cNvSpPr>
            <a:spLocks noChangeShapeType="1"/>
          </p:cNvSpPr>
          <p:nvPr/>
        </p:nvSpPr>
        <p:spPr bwMode="auto">
          <a:xfrm>
            <a:off x="1219200" y="1066800"/>
            <a:ext cx="6324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C6F652-FC0D-4745-8F3B-59B0AC79A288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18</a:t>
            </a:fld>
            <a:endParaRPr lang="en-US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43000" y="1207005"/>
            <a:ext cx="6858000" cy="4888989"/>
            <a:chOff x="2624328" y="981349"/>
            <a:chExt cx="4388592" cy="3709713"/>
          </a:xfrm>
        </p:grpSpPr>
        <p:pic>
          <p:nvPicPr>
            <p:cNvPr id="13" name="Picture 102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28" y="1600200"/>
              <a:ext cx="4388592" cy="3090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4626" y="981349"/>
              <a:ext cx="1405670" cy="3055881"/>
            </a:xfrm>
            <a:prstGeom prst="rect">
              <a:avLst/>
            </a:prstGeom>
          </p:spPr>
        </p:pic>
      </p:grp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914055"/>
              </p:ext>
            </p:extLst>
          </p:nvPr>
        </p:nvGraphicFramePr>
        <p:xfrm>
          <a:off x="4038600" y="1160669"/>
          <a:ext cx="387350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94" name="Equation" r:id="rId5" imgW="203040" imgH="253800" progId="Equation.DSMT4">
                  <p:embed/>
                </p:oleObj>
              </mc:Choice>
              <mc:Fallback>
                <p:oleObj name="Equation" r:id="rId5" imgW="203040" imgH="2538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38600" y="1160669"/>
                        <a:ext cx="387350" cy="48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828800" y="-9144"/>
            <a:ext cx="8153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Mean square error 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1219200" y="1066800"/>
            <a:ext cx="6324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143000" y="1211580"/>
            <a:ext cx="6858000" cy="4027316"/>
            <a:chOff x="2624328" y="988286"/>
            <a:chExt cx="4388592" cy="3055881"/>
          </a:xfrm>
        </p:grpSpPr>
        <p:pic>
          <p:nvPicPr>
            <p:cNvPr id="8" name="Picture 102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676"/>
            <a:stretch/>
          </p:blipFill>
          <p:spPr bwMode="auto">
            <a:xfrm>
              <a:off x="2624328" y="1600200"/>
              <a:ext cx="4388592" cy="23590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5527" y="988286"/>
              <a:ext cx="1982382" cy="3055881"/>
            </a:xfrm>
            <a:prstGeom prst="rect">
              <a:avLst/>
            </a:prstGeom>
          </p:spPr>
        </p:pic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48163"/>
              </p:ext>
            </p:extLst>
          </p:nvPr>
        </p:nvGraphicFramePr>
        <p:xfrm>
          <a:off x="2115437" y="5280322"/>
          <a:ext cx="4913126" cy="1168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1" name="Equation" r:id="rId5" imgW="2565360" imgH="609480" progId="Equation.DSMT4">
                  <p:embed/>
                </p:oleObj>
              </mc:Choice>
              <mc:Fallback>
                <p:oleObj name="Equation" r:id="rId5" imgW="256536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5437" y="5280322"/>
                        <a:ext cx="4913126" cy="1168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val 9"/>
          <p:cNvSpPr>
            <a:spLocks noChangeAspect="1"/>
          </p:cNvSpPr>
          <p:nvPr/>
        </p:nvSpPr>
        <p:spPr>
          <a:xfrm>
            <a:off x="3810000" y="3560064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4200144" y="1600200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4696968" y="4489704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4023360" y="1975105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3886200" y="2743200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931920" y="2788920"/>
            <a:ext cx="402336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23360" y="2018015"/>
            <a:ext cx="310896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67912" y="3602736"/>
            <a:ext cx="466344" cy="3048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245864" y="1645920"/>
            <a:ext cx="88392" cy="3048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334256" y="4535424"/>
            <a:ext cx="402336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334256" y="1106424"/>
            <a:ext cx="0" cy="36795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3903882"/>
              </p:ext>
            </p:extLst>
          </p:nvPr>
        </p:nvGraphicFramePr>
        <p:xfrm>
          <a:off x="4016693" y="1100138"/>
          <a:ext cx="339725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2" name="Equation" r:id="rId7" imgW="177480" imgH="190440" progId="Equation.DSMT4">
                  <p:embed/>
                </p:oleObj>
              </mc:Choice>
              <mc:Fallback>
                <p:oleObj name="Equation" r:id="rId7" imgW="177480" imgH="19044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16693" y="1100138"/>
                        <a:ext cx="339725" cy="36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356418" y="4777027"/>
                <a:ext cx="5682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418" y="4777027"/>
                <a:ext cx="568232" cy="369332"/>
              </a:xfrm>
              <a:prstGeom prst="rect">
                <a:avLst/>
              </a:prstGeom>
              <a:blipFill>
                <a:blip r:embed="rId9"/>
                <a:stretch>
                  <a:fillRect l="-4301" r="-967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90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54271" y="290348"/>
            <a:ext cx="5451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One night at a call </a:t>
            </a:r>
            <a:r>
              <a:rPr lang="en-US" sz="3600" b="1" dirty="0" smtClean="0">
                <a:solidFill>
                  <a:schemeClr val="accent1"/>
                </a:solidFill>
              </a:rPr>
              <a:t>center...</a:t>
            </a:r>
            <a:endParaRPr lang="en-US" b="1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936679"/>
            <a:ext cx="6462357" cy="53117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42852" y="6015335"/>
            <a:ext cx="2562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between calls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380584" y="3158306"/>
            <a:ext cx="2515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 density</a:t>
            </a:r>
            <a:endParaRPr lang="en-US" dirty="0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2133204" y="936679"/>
            <a:ext cx="5181600" cy="2438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7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828800" y="-9144"/>
            <a:ext cx="8153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Mean square error 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1219200" y="1066800"/>
            <a:ext cx="6324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568293"/>
              </p:ext>
            </p:extLst>
          </p:nvPr>
        </p:nvGraphicFramePr>
        <p:xfrm>
          <a:off x="457200" y="1133856"/>
          <a:ext cx="3961575" cy="1923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51" name="Equation" r:id="rId3" imgW="2171520" imgH="1054080" progId="Equation.DSMT4">
                  <p:embed/>
                </p:oleObj>
              </mc:Choice>
              <mc:Fallback>
                <p:oleObj name="Equation" r:id="rId3" imgW="2171520" imgH="105408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133856"/>
                        <a:ext cx="3961575" cy="1923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val 9"/>
          <p:cNvSpPr>
            <a:spLocks noChangeAspect="1"/>
          </p:cNvSpPr>
          <p:nvPr/>
        </p:nvSpPr>
        <p:spPr>
          <a:xfrm>
            <a:off x="3810000" y="3560064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4696968" y="4489704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3867912" y="3602736"/>
            <a:ext cx="466344" cy="3048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334256" y="4535424"/>
            <a:ext cx="402336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356418" y="4777027"/>
                <a:ext cx="5682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418" y="4777027"/>
                <a:ext cx="568232" cy="369332"/>
              </a:xfrm>
              <a:prstGeom prst="rect">
                <a:avLst/>
              </a:prstGeom>
              <a:blipFill>
                <a:blip r:embed="rId5"/>
                <a:stretch>
                  <a:fillRect l="-4301" r="-967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3209452" y="2968291"/>
            <a:ext cx="4961250" cy="3492184"/>
            <a:chOff x="533400" y="318649"/>
            <a:chExt cx="4961250" cy="3492184"/>
          </a:xfrm>
        </p:grpSpPr>
        <p:grpSp>
          <p:nvGrpSpPr>
            <p:cNvPr id="25" name="Group 24"/>
            <p:cNvGrpSpPr/>
            <p:nvPr/>
          </p:nvGrpSpPr>
          <p:grpSpPr>
            <a:xfrm>
              <a:off x="533400" y="318649"/>
              <a:ext cx="4961250" cy="3465576"/>
              <a:chOff x="3738136" y="1564254"/>
              <a:chExt cx="4961250" cy="3465576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3738136" y="1564254"/>
                <a:ext cx="4961250" cy="3465576"/>
                <a:chOff x="6775704" y="1106424"/>
                <a:chExt cx="1919346" cy="1616442"/>
              </a:xfrm>
            </p:grpSpPr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75704" y="1179054"/>
                  <a:ext cx="1919346" cy="154381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</p:pic>
            <p:cxnSp>
              <p:nvCxnSpPr>
                <p:cNvPr id="32" name="Straight Connector 31"/>
                <p:cNvCxnSpPr/>
                <p:nvPr/>
              </p:nvCxnSpPr>
              <p:spPr>
                <a:xfrm>
                  <a:off x="7041328" y="2560320"/>
                  <a:ext cx="1450412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7619999" y="1106424"/>
                  <a:ext cx="0" cy="1453896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aphicFrame>
            <p:nvGraphicFramePr>
              <p:cNvPr id="29" name="Object 2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6021648"/>
                  </p:ext>
                </p:extLst>
              </p:nvPr>
            </p:nvGraphicFramePr>
            <p:xfrm>
              <a:off x="6861674" y="3663618"/>
              <a:ext cx="1377950" cy="6365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152" name="Equation" r:id="rId7" imgW="825480" imgH="380880" progId="Equation.DSMT4">
                      <p:embed/>
                    </p:oleObj>
                  </mc:Choice>
                  <mc:Fallback>
                    <p:oleObj name="Equation" r:id="rId7" imgW="825480" imgH="380880" progId="Equation.DSMT4">
                      <p:embed/>
                      <p:pic>
                        <p:nvPicPr>
                          <p:cNvPr id="29" name="Object 28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861674" y="3663618"/>
                            <a:ext cx="1377950" cy="6365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" name="Freeform 29"/>
              <p:cNvSpPr/>
              <p:nvPr/>
            </p:nvSpPr>
            <p:spPr>
              <a:xfrm flipV="1">
                <a:off x="6024136" y="3920490"/>
                <a:ext cx="837538" cy="605133"/>
              </a:xfrm>
              <a:custGeom>
                <a:avLst/>
                <a:gdLst>
                  <a:gd name="connsiteX0" fmla="*/ 228600 w 228600"/>
                  <a:gd name="connsiteY0" fmla="*/ 576072 h 576072"/>
                  <a:gd name="connsiteX1" fmla="*/ 73152 w 228600"/>
                  <a:gd name="connsiteY1" fmla="*/ 329184 h 576072"/>
                  <a:gd name="connsiteX2" fmla="*/ 0 w 228600"/>
                  <a:gd name="connsiteY2" fmla="*/ 0 h 576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576072">
                    <a:moveTo>
                      <a:pt x="228600" y="576072"/>
                    </a:moveTo>
                    <a:cubicBezTo>
                      <a:pt x="169926" y="500634"/>
                      <a:pt x="111252" y="425196"/>
                      <a:pt x="73152" y="329184"/>
                    </a:cubicBezTo>
                    <a:cubicBezTo>
                      <a:pt x="35052" y="233172"/>
                      <a:pt x="17526" y="116586"/>
                      <a:pt x="0" y="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53828489"/>
                </p:ext>
              </p:extLst>
            </p:nvPr>
          </p:nvGraphicFramePr>
          <p:xfrm>
            <a:off x="2379025" y="3450470"/>
            <a:ext cx="635000" cy="360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153" name="Equation" r:id="rId9" imgW="380880" imgH="215640" progId="Equation.DSMT4">
                    <p:embed/>
                  </p:oleObj>
                </mc:Choice>
                <mc:Fallback>
                  <p:oleObj name="Equation" r:id="rId9" imgW="380880" imgH="215640" progId="Equation.DSMT4">
                    <p:embed/>
                    <p:pic>
                      <p:nvPicPr>
                        <p:cNvPr id="26" name="Object 2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379025" y="3450470"/>
                          <a:ext cx="635000" cy="3603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TextBox 26"/>
            <p:cNvSpPr txBox="1"/>
            <p:nvPr/>
          </p:nvSpPr>
          <p:spPr>
            <a:xfrm rot="16200000">
              <a:off x="1518160" y="2097603"/>
              <a:ext cx="1986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Probability Density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0496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21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35853" y="1447800"/>
                <a:ext cx="8282011" cy="4060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4-6: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 smtClean="0"/>
                  <a:t> denote a random sample from a population </a:t>
                </a:r>
              </a:p>
              <a:p>
                <a:r>
                  <a:rPr lang="en-US" dirty="0" smtClean="0"/>
                  <a:t>having mean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. Consider the following estimates</a:t>
                </a:r>
              </a:p>
              <a:p>
                <a:r>
                  <a:rPr lang="en-US" dirty="0" smtClean="0"/>
                  <a:t>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Evaluate the merit of these estimators. 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53" y="1447800"/>
                <a:ext cx="8282011" cy="4060535"/>
              </a:xfrm>
              <a:prstGeom prst="rect">
                <a:avLst/>
              </a:prstGeom>
              <a:blipFill>
                <a:blip r:embed="rId2"/>
                <a:stretch>
                  <a:fillRect l="-1177" t="-1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67512" y="36576"/>
            <a:ext cx="8153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</a:t>
            </a:r>
            <a:r>
              <a:rPr lang="en-US" altLang="en-US" sz="3600" b="1" dirty="0">
                <a:solidFill>
                  <a:schemeClr val="accent1"/>
                </a:solidFill>
              </a:rPr>
              <a:t>M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erit of an estimator: Example-2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1219200" y="1066800"/>
            <a:ext cx="6324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1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57400" y="457200"/>
            <a:ext cx="426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Additional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3225" y="1371600"/>
                <a:ext cx="8384283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dirty="0" smtClean="0"/>
                  <a:t>A drug manufacturer mixes materials in such proportions so that </a:t>
                </a:r>
              </a:p>
              <a:p>
                <a:pPr algn="just"/>
                <a:r>
                  <a:rPr lang="en-US" dirty="0" smtClean="0"/>
                  <a:t>the mean amount of an API in each tablet is 1.7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grams. Extensive</a:t>
                </a:r>
              </a:p>
              <a:p>
                <a:pPr algn="just"/>
                <a:r>
                  <a:rPr lang="en-US" dirty="0" smtClean="0"/>
                  <a:t>analysis in their lab reveals that the population variance  is 0.2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grams. The company marks their tablets as “contains Max 2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grams of API”. A competitor sues the manufacturer because a  </a:t>
                </a:r>
              </a:p>
              <a:p>
                <a:pPr algn="just"/>
                <a:r>
                  <a:rPr lang="en-US" dirty="0" smtClean="0"/>
                  <a:t>packet of 5 tablets purchased from market had more than 2.01 </a:t>
                </a:r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grams of the API per tablet on an average. </a:t>
                </a:r>
              </a:p>
              <a:p>
                <a:pPr algn="just"/>
                <a:endParaRPr lang="en-US" dirty="0" smtClean="0"/>
              </a:p>
              <a:p>
                <a:pPr algn="just"/>
                <a:r>
                  <a:rPr lang="en-US" dirty="0" smtClean="0"/>
                  <a:t>What is the probability of such an unpleasant event?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25" y="1371600"/>
                <a:ext cx="8384283" cy="3416320"/>
              </a:xfrm>
              <a:prstGeom prst="rect">
                <a:avLst/>
              </a:prstGeom>
              <a:blipFill>
                <a:blip r:embed="rId2"/>
                <a:stretch>
                  <a:fillRect l="-1164" t="-1429" b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52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23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78" y="878077"/>
            <a:ext cx="6523381" cy="54038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5382" y="259178"/>
                <a:ext cx="80983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chemeClr val="accent1"/>
                    </a:solidFill>
                  </a:rPr>
                  <a:t>Probability density functions of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3600" b="1" dirty="0" smtClean="0">
                    <a:solidFill>
                      <a:schemeClr val="accent1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endParaRPr lang="en-US" sz="36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82" y="259178"/>
                <a:ext cx="8098371" cy="646331"/>
              </a:xfrm>
              <a:prstGeom prst="rect">
                <a:avLst/>
              </a:prstGeom>
              <a:blipFill>
                <a:blip r:embed="rId3"/>
                <a:stretch>
                  <a:fillRect l="-2257" t="-1509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422093" y="4495800"/>
                <a:ext cx="12186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99FF"/>
                    </a:solidFill>
                  </a:rPr>
                  <a:t>pdf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99FF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dirty="0">
                  <a:solidFill>
                    <a:srgbClr val="0099FF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093" y="4495800"/>
                <a:ext cx="1218603" cy="461665"/>
              </a:xfrm>
              <a:prstGeom prst="rect">
                <a:avLst/>
              </a:prstGeom>
              <a:blipFill>
                <a:blip r:embed="rId4"/>
                <a:stretch>
                  <a:fillRect l="-7500" t="-10667" r="-500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648200" y="1676400"/>
                <a:ext cx="12186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5050"/>
                    </a:solidFill>
                  </a:rPr>
                  <a:t>pdf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endParaRPr lang="en-US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1676400"/>
                <a:ext cx="1218603" cy="461665"/>
              </a:xfrm>
              <a:prstGeom prst="rect">
                <a:avLst/>
              </a:prstGeom>
              <a:blipFill>
                <a:blip r:embed="rId5"/>
                <a:stretch>
                  <a:fillRect l="-8040" t="-10526" r="-3517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42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8153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                Hypothesis </a:t>
            </a:r>
            <a:r>
              <a:rPr lang="en-US" altLang="en-US" sz="3600" b="1" dirty="0">
                <a:solidFill>
                  <a:schemeClr val="accent1"/>
                </a:solidFill>
              </a:rPr>
              <a:t>Testing</a:t>
            </a:r>
          </a:p>
        </p:txBody>
      </p:sp>
      <p:sp>
        <p:nvSpPr>
          <p:cNvPr id="11267" name="Line 3"/>
          <p:cNvSpPr>
            <a:spLocks noChangeShapeType="1"/>
          </p:cNvSpPr>
          <p:nvPr/>
        </p:nvSpPr>
        <p:spPr bwMode="auto">
          <a:xfrm>
            <a:off x="1600200" y="914400"/>
            <a:ext cx="5638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8" name="Rectangle 7"/>
          <p:cNvSpPr>
            <a:spLocks noChangeArrowheads="1"/>
          </p:cNvSpPr>
          <p:nvPr/>
        </p:nvSpPr>
        <p:spPr bwMode="auto">
          <a:xfrm>
            <a:off x="381000" y="1602819"/>
            <a:ext cx="8382000" cy="3754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/>
              <a:t>W</a:t>
            </a:r>
            <a:r>
              <a:rPr lang="en-US" altLang="en-US" sz="2800" dirty="0" smtClean="0"/>
              <a:t>e </a:t>
            </a:r>
            <a:r>
              <a:rPr lang="en-US" altLang="en-US" sz="2800" dirty="0"/>
              <a:t>are interested in the burning rate of a solid propellant used to power aircrew escape systems. 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800" dirty="0"/>
              <a:t>  B</a:t>
            </a:r>
            <a:r>
              <a:rPr lang="en-US" altLang="en-US" sz="2800" dirty="0" smtClean="0"/>
              <a:t>urning </a:t>
            </a:r>
            <a:r>
              <a:rPr lang="en-US" altLang="en-US" sz="2800" dirty="0"/>
              <a:t>rate is a random variable that can be described by a probability distribution. 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800" dirty="0"/>
              <a:t>  </a:t>
            </a:r>
            <a:r>
              <a:rPr lang="en-US" altLang="en-US" sz="2800" dirty="0" smtClean="0"/>
              <a:t>We are interested in the </a:t>
            </a:r>
            <a:r>
              <a:rPr lang="en-US" altLang="en-US" sz="2800" b="1" dirty="0">
                <a:solidFill>
                  <a:srgbClr val="009900"/>
                </a:solidFill>
              </a:rPr>
              <a:t>mean</a:t>
            </a:r>
            <a:r>
              <a:rPr lang="en-US" altLang="en-US" sz="2800" dirty="0"/>
              <a:t> burning rate </a:t>
            </a:r>
            <a:endParaRPr lang="en-US" altLang="en-US" sz="2800" dirty="0" smtClean="0"/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800" dirty="0" smtClean="0"/>
              <a:t>Specifically</a:t>
            </a:r>
            <a:r>
              <a:rPr lang="en-US" altLang="en-US" sz="2800" dirty="0"/>
              <a:t>, we are interested in deciding whether or not the mean burning rate is 50 centimeters per second.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A94D54-91CF-4A6A-A38E-8CA2D65B7C9B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24</a:t>
            </a:fld>
            <a:endParaRPr lang="en-US" altLang="en-US" dirty="0"/>
          </a:p>
        </p:txBody>
      </p:sp>
      <p:pic>
        <p:nvPicPr>
          <p:cNvPr id="921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37" y="168196"/>
            <a:ext cx="1320323" cy="132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87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1600200" y="0"/>
            <a:ext cx="5715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   </a:t>
            </a:r>
            <a:r>
              <a:rPr lang="en-US" altLang="en-US" sz="3600" b="1" dirty="0">
                <a:solidFill>
                  <a:schemeClr val="accent2"/>
                </a:solidFill>
              </a:rPr>
              <a:t>Statistical Hypotheses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12291" name="Line 3"/>
          <p:cNvSpPr>
            <a:spLocks noChangeShapeType="1"/>
          </p:cNvSpPr>
          <p:nvPr/>
        </p:nvSpPr>
        <p:spPr bwMode="auto">
          <a:xfrm flipV="1">
            <a:off x="1828800" y="974408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229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329689"/>
            <a:ext cx="2619375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4F4D10A-8F6B-4278-9E91-BE532DC8E2AF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00600" y="1329689"/>
            <a:ext cx="2124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Null hypothesis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00600" y="1838132"/>
            <a:ext cx="2959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Alternative hypothesis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98627" y="4870102"/>
                <a:ext cx="75467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Calculate the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and test it against the criterion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27" y="4870102"/>
                <a:ext cx="7546746" cy="461665"/>
              </a:xfrm>
              <a:prstGeom prst="rect">
                <a:avLst/>
              </a:prstGeom>
              <a:blipFill>
                <a:blip r:embed="rId3"/>
                <a:stretch>
                  <a:fillRect l="-1212" t="-10526" r="-16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508273" y="2484419"/>
            <a:ext cx="7678738" cy="2385683"/>
            <a:chOff x="502177" y="3368364"/>
            <a:chExt cx="7678738" cy="2385683"/>
          </a:xfrm>
        </p:grpSpPr>
        <p:pic>
          <p:nvPicPr>
            <p:cNvPr id="13" name="Picture 102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" b="29414"/>
            <a:stretch/>
          </p:blipFill>
          <p:spPr bwMode="auto">
            <a:xfrm>
              <a:off x="502177" y="3368364"/>
              <a:ext cx="7678738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895600" y="3429000"/>
              <a:ext cx="2971800" cy="2133600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63990" y="4923050"/>
              <a:ext cx="20697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Critical Region</a:t>
              </a:r>
            </a:p>
            <a:p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6128" y="5559251"/>
                <a:ext cx="8304389" cy="46166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dirty="0" smtClean="0"/>
                  <a:t>e will assume that we know the population standard deviation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28" y="5559251"/>
                <a:ext cx="8304389" cy="461665"/>
              </a:xfrm>
              <a:prstGeom prst="rect">
                <a:avLst/>
              </a:prstGeom>
              <a:blipFill>
                <a:blip r:embed="rId5"/>
                <a:stretch>
                  <a:fillRect l="-110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5890084" y="4089167"/>
            <a:ext cx="20697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Region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00200" y="0"/>
            <a:ext cx="5715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   </a:t>
            </a:r>
            <a:r>
              <a:rPr lang="en-US" altLang="en-US" sz="3600" b="1" dirty="0">
                <a:solidFill>
                  <a:schemeClr val="accent2"/>
                </a:solidFill>
              </a:rPr>
              <a:t>Statistical Hypotheses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1828800" y="974408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70260" y="1307308"/>
                <a:ext cx="74510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Remember: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is an estimate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. Hence, ordinarily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60" y="1307308"/>
                <a:ext cx="7451079" cy="461665"/>
              </a:xfrm>
              <a:prstGeom prst="rect">
                <a:avLst/>
              </a:prstGeom>
              <a:blipFill>
                <a:blip r:embed="rId2"/>
                <a:stretch>
                  <a:fillRect l="-1226" t="-10526" r="-269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102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" b="29414"/>
          <a:stretch/>
        </p:blipFill>
        <p:spPr bwMode="auto">
          <a:xfrm>
            <a:off x="603242" y="2819400"/>
            <a:ext cx="76787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4495800" y="4572000"/>
            <a:ext cx="0" cy="6858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263918" y="5155894"/>
                <a:ext cx="4381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918" y="5155894"/>
                <a:ext cx="438197" cy="461665"/>
              </a:xfrm>
              <a:prstGeom prst="rect">
                <a:avLst/>
              </a:prstGeom>
              <a:blipFill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>
            <a:off x="5638800" y="4184028"/>
            <a:ext cx="0" cy="6858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01490" y="4793458"/>
                <a:ext cx="4678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490" y="4793458"/>
                <a:ext cx="467884" cy="461665"/>
              </a:xfrm>
              <a:prstGeom prst="rect">
                <a:avLst/>
              </a:prstGeom>
              <a:blipFill>
                <a:blip r:embed="rId5"/>
                <a:stretch>
                  <a:fillRect r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937206" y="5588125"/>
            <a:ext cx="3269587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No error </a:t>
            </a:r>
            <a:r>
              <a:rPr lang="en-US" sz="3600" dirty="0" smtClean="0">
                <a:sym typeface="Wingdings" panose="05000000000000000000" pitchFamily="2" charset="2"/>
              </a:rPr>
              <a:t>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2367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00200" y="0"/>
            <a:ext cx="5715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   </a:t>
            </a:r>
            <a:r>
              <a:rPr lang="en-US" altLang="en-US" sz="3600" b="1" dirty="0">
                <a:solidFill>
                  <a:schemeClr val="accent2"/>
                </a:solidFill>
              </a:rPr>
              <a:t>Statistical Hypotheses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1828800" y="974408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102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" b="29414"/>
          <a:stretch/>
        </p:blipFill>
        <p:spPr bwMode="auto">
          <a:xfrm>
            <a:off x="603242" y="2819400"/>
            <a:ext cx="76787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7124125" y="4221756"/>
            <a:ext cx="0" cy="6858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92243" y="4805650"/>
                <a:ext cx="4381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243" y="4805650"/>
                <a:ext cx="438197" cy="461665"/>
              </a:xfrm>
              <a:prstGeom prst="rect">
                <a:avLst/>
              </a:prstGeom>
              <a:blipFill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>
            <a:off x="6459343" y="4221756"/>
            <a:ext cx="0" cy="6858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222033" y="4831186"/>
                <a:ext cx="4678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033" y="4831186"/>
                <a:ext cx="467884" cy="461665"/>
              </a:xfrm>
              <a:prstGeom prst="rect">
                <a:avLst/>
              </a:prstGeom>
              <a:blipFill>
                <a:blip r:embed="rId5"/>
                <a:stretch>
                  <a:fillRect r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937206" y="5588125"/>
            <a:ext cx="3269587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No error </a:t>
            </a:r>
            <a:r>
              <a:rPr lang="en-US" sz="3600" dirty="0" smtClean="0">
                <a:sym typeface="Wingdings" panose="05000000000000000000" pitchFamily="2" charset="2"/>
              </a:rPr>
              <a:t>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9098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00200" y="0"/>
            <a:ext cx="5715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   </a:t>
            </a:r>
            <a:r>
              <a:rPr lang="en-US" altLang="en-US" sz="3600" b="1" dirty="0">
                <a:solidFill>
                  <a:schemeClr val="accent2"/>
                </a:solidFill>
              </a:rPr>
              <a:t>Statistical Hypotheses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1828800" y="974408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102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" b="29414"/>
          <a:stretch/>
        </p:blipFill>
        <p:spPr bwMode="auto">
          <a:xfrm>
            <a:off x="603242" y="2819400"/>
            <a:ext cx="76787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4495800" y="4569323"/>
            <a:ext cx="0" cy="6858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276701" y="5188803"/>
                <a:ext cx="4381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701" y="5188803"/>
                <a:ext cx="438197" cy="461665"/>
              </a:xfrm>
              <a:prstGeom prst="rect">
                <a:avLst/>
              </a:prstGeom>
              <a:blipFill>
                <a:blip r:embed="rId3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>
            <a:off x="2667000" y="4209716"/>
            <a:ext cx="0" cy="6858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429690" y="4819146"/>
                <a:ext cx="4678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690" y="4819146"/>
                <a:ext cx="467884" cy="461665"/>
              </a:xfrm>
              <a:prstGeom prst="rect">
                <a:avLst/>
              </a:prstGeom>
              <a:blipFill>
                <a:blip r:embed="rId5"/>
                <a:stretch>
                  <a:fillRect r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180838" y="5761047"/>
                <a:ext cx="3976601" cy="461665"/>
              </a:xfrm>
              <a:prstGeom prst="rect">
                <a:avLst/>
              </a:prstGeom>
              <a:solidFill>
                <a:srgbClr val="FF0000">
                  <a:alpha val="46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even though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838" y="5761047"/>
                <a:ext cx="3976601" cy="461665"/>
              </a:xfrm>
              <a:prstGeom prst="rect">
                <a:avLst/>
              </a:prstGeom>
              <a:blipFill>
                <a:blip r:embed="rId6"/>
                <a:stretch>
                  <a:fillRect l="-245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286213" y="1440001"/>
                <a:ext cx="45715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Remember: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is a random variable!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213" y="1440001"/>
                <a:ext cx="4571573" cy="461665"/>
              </a:xfrm>
              <a:prstGeom prst="rect">
                <a:avLst/>
              </a:prstGeom>
              <a:blipFill>
                <a:blip r:embed="rId7"/>
                <a:stretch>
                  <a:fillRect l="-2000" t="-10526" r="-40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12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00200" y="0"/>
            <a:ext cx="5715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   </a:t>
            </a:r>
            <a:r>
              <a:rPr lang="en-US" altLang="en-US" sz="3600" b="1" dirty="0">
                <a:solidFill>
                  <a:schemeClr val="accent2"/>
                </a:solidFill>
              </a:rPr>
              <a:t>Statistical Hypotheses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1828800" y="974408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102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" b="29414"/>
          <a:stretch/>
        </p:blipFill>
        <p:spPr bwMode="auto">
          <a:xfrm>
            <a:off x="603242" y="2819400"/>
            <a:ext cx="76787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781800" y="4191000"/>
            <a:ext cx="0" cy="6858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561908" y="4748176"/>
                <a:ext cx="4381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908" y="4748176"/>
                <a:ext cx="438197" cy="461665"/>
              </a:xfrm>
              <a:prstGeom prst="rect">
                <a:avLst/>
              </a:prstGeom>
              <a:blipFill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>
            <a:off x="5638800" y="4184028"/>
            <a:ext cx="0" cy="6858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01490" y="4793458"/>
                <a:ext cx="4678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490" y="4793458"/>
                <a:ext cx="467884" cy="461665"/>
              </a:xfrm>
              <a:prstGeom prst="rect">
                <a:avLst/>
              </a:prstGeom>
              <a:blipFill>
                <a:blip r:embed="rId5"/>
                <a:stretch>
                  <a:fillRect r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21413" y="5400381"/>
                <a:ext cx="5034583" cy="461665"/>
              </a:xfrm>
              <a:prstGeom prst="rect">
                <a:avLst/>
              </a:prstGeom>
              <a:solidFill>
                <a:srgbClr val="FF5050">
                  <a:alpha val="58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Failed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even though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≠50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13" y="5400381"/>
                <a:ext cx="5034583" cy="461665"/>
              </a:xfrm>
              <a:prstGeom prst="rect">
                <a:avLst/>
              </a:prstGeom>
              <a:blipFill>
                <a:blip r:embed="rId6"/>
                <a:stretch>
                  <a:fillRect l="-181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286213" y="1440001"/>
                <a:ext cx="45715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Remember: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is a random variable!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213" y="1440001"/>
                <a:ext cx="4571573" cy="461665"/>
              </a:xfrm>
              <a:prstGeom prst="rect">
                <a:avLst/>
              </a:prstGeom>
              <a:blipFill>
                <a:blip r:embed="rId7"/>
                <a:stretch>
                  <a:fillRect l="-2000" t="-10526" r="-40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283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38200"/>
            <a:ext cx="6767157" cy="5562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523158" y="3312468"/>
            <a:ext cx="3031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between calls (T)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60649" y="6017567"/>
            <a:ext cx="214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Observation No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54271" y="290348"/>
            <a:ext cx="5451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One night at a call </a:t>
            </a:r>
            <a:r>
              <a:rPr lang="en-US" sz="3600" b="1" dirty="0" smtClean="0">
                <a:solidFill>
                  <a:schemeClr val="accent1"/>
                </a:solidFill>
              </a:rPr>
              <a:t>center...</a:t>
            </a:r>
            <a:endParaRPr lang="en-US" b="1" u="sng" dirty="0"/>
          </a:p>
        </p:txBody>
      </p:sp>
      <p:sp>
        <p:nvSpPr>
          <p:cNvPr id="11" name="Line 3"/>
          <p:cNvSpPr>
            <a:spLocks noChangeShapeType="1"/>
          </p:cNvSpPr>
          <p:nvPr/>
        </p:nvSpPr>
        <p:spPr bwMode="auto">
          <a:xfrm>
            <a:off x="2133204" y="936679"/>
            <a:ext cx="5181600" cy="2438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15000" y="2209800"/>
                <a:ext cx="4510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2209800"/>
                <a:ext cx="451086" cy="461665"/>
              </a:xfrm>
              <a:prstGeom prst="rect">
                <a:avLst/>
              </a:prstGeom>
              <a:blipFill>
                <a:blip r:embed="rId3"/>
                <a:stretch>
                  <a:fillRect r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/>
          <p:cNvSpPr/>
          <p:nvPr/>
        </p:nvSpPr>
        <p:spPr>
          <a:xfrm rot="13925906">
            <a:off x="5027034" y="3913352"/>
            <a:ext cx="4298170" cy="914400"/>
          </a:xfrm>
          <a:prstGeom prst="arc">
            <a:avLst/>
          </a:prstGeom>
          <a:ln w="254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0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90600" y="0"/>
            <a:ext cx="685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   </a:t>
            </a:r>
            <a:r>
              <a:rPr lang="en-US" altLang="en-US" sz="3600" b="1" dirty="0" smtClean="0">
                <a:solidFill>
                  <a:schemeClr val="accent2"/>
                </a:solidFill>
              </a:rPr>
              <a:t>Type-I and Type II errors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1828800" y="974408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838200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580231" y="3300004"/>
            <a:ext cx="7678738" cy="2856347"/>
            <a:chOff x="603242" y="2819400"/>
            <a:chExt cx="7678738" cy="2856347"/>
          </a:xfrm>
        </p:grpSpPr>
        <p:pic>
          <p:nvPicPr>
            <p:cNvPr id="9" name="Picture 102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" b="29414"/>
            <a:stretch/>
          </p:blipFill>
          <p:spPr bwMode="auto">
            <a:xfrm>
              <a:off x="603242" y="2819400"/>
              <a:ext cx="7678738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4498848" y="4630340"/>
              <a:ext cx="0" cy="685800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279749" y="5214082"/>
                  <a:ext cx="43819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9749" y="5214082"/>
                  <a:ext cx="438197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/>
            <p:cNvCxnSpPr/>
            <p:nvPr/>
          </p:nvCxnSpPr>
          <p:spPr>
            <a:xfrm>
              <a:off x="2667000" y="4209716"/>
              <a:ext cx="0" cy="685800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781800" y="4191000"/>
              <a:ext cx="0" cy="685800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6561908" y="4748176"/>
                  <a:ext cx="43819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1908" y="4748176"/>
                  <a:ext cx="438197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/>
            <p:cNvCxnSpPr/>
            <p:nvPr/>
          </p:nvCxnSpPr>
          <p:spPr>
            <a:xfrm>
              <a:off x="5638800" y="4184028"/>
              <a:ext cx="0" cy="685800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5401490" y="4793458"/>
                  <a:ext cx="4678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1490" y="4793458"/>
                  <a:ext cx="467884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11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2429690" y="4819146"/>
                  <a:ext cx="4678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9690" y="4819146"/>
                  <a:ext cx="467884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10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Freeform 19"/>
          <p:cNvSpPr/>
          <p:nvPr/>
        </p:nvSpPr>
        <p:spPr>
          <a:xfrm>
            <a:off x="2331313" y="3460992"/>
            <a:ext cx="2361369" cy="2464526"/>
          </a:xfrm>
          <a:custGeom>
            <a:avLst/>
            <a:gdLst>
              <a:gd name="connsiteX0" fmla="*/ 1346 w 2361369"/>
              <a:gd name="connsiteY0" fmla="*/ 740229 h 2464526"/>
              <a:gd name="connsiteX1" fmla="*/ 27472 w 2361369"/>
              <a:gd name="connsiteY1" fmla="*/ 696686 h 2464526"/>
              <a:gd name="connsiteX2" fmla="*/ 53597 w 2361369"/>
              <a:gd name="connsiteY2" fmla="*/ 661852 h 2464526"/>
              <a:gd name="connsiteX3" fmla="*/ 71015 w 2361369"/>
              <a:gd name="connsiteY3" fmla="*/ 635726 h 2464526"/>
              <a:gd name="connsiteX4" fmla="*/ 97140 w 2361369"/>
              <a:gd name="connsiteY4" fmla="*/ 583474 h 2464526"/>
              <a:gd name="connsiteX5" fmla="*/ 105849 w 2361369"/>
              <a:gd name="connsiteY5" fmla="*/ 557349 h 2464526"/>
              <a:gd name="connsiteX6" fmla="*/ 149392 w 2361369"/>
              <a:gd name="connsiteY6" fmla="*/ 496389 h 2464526"/>
              <a:gd name="connsiteX7" fmla="*/ 184226 w 2361369"/>
              <a:gd name="connsiteY7" fmla="*/ 400594 h 2464526"/>
              <a:gd name="connsiteX8" fmla="*/ 192935 w 2361369"/>
              <a:gd name="connsiteY8" fmla="*/ 374469 h 2464526"/>
              <a:gd name="connsiteX9" fmla="*/ 210352 w 2361369"/>
              <a:gd name="connsiteY9" fmla="*/ 348343 h 2464526"/>
              <a:gd name="connsiteX10" fmla="*/ 227769 w 2361369"/>
              <a:gd name="connsiteY10" fmla="*/ 278674 h 2464526"/>
              <a:gd name="connsiteX11" fmla="*/ 236477 w 2361369"/>
              <a:gd name="connsiteY11" fmla="*/ 182880 h 2464526"/>
              <a:gd name="connsiteX12" fmla="*/ 323563 w 2361369"/>
              <a:gd name="connsiteY12" fmla="*/ 165463 h 2464526"/>
              <a:gd name="connsiteX13" fmla="*/ 445483 w 2361369"/>
              <a:gd name="connsiteY13" fmla="*/ 148046 h 2464526"/>
              <a:gd name="connsiteX14" fmla="*/ 480317 w 2361369"/>
              <a:gd name="connsiteY14" fmla="*/ 139337 h 2464526"/>
              <a:gd name="connsiteX15" fmla="*/ 541277 w 2361369"/>
              <a:gd name="connsiteY15" fmla="*/ 130629 h 2464526"/>
              <a:gd name="connsiteX16" fmla="*/ 593529 w 2361369"/>
              <a:gd name="connsiteY16" fmla="*/ 121920 h 2464526"/>
              <a:gd name="connsiteX17" fmla="*/ 680615 w 2361369"/>
              <a:gd name="connsiteY17" fmla="*/ 104503 h 2464526"/>
              <a:gd name="connsiteX18" fmla="*/ 732866 w 2361369"/>
              <a:gd name="connsiteY18" fmla="*/ 95794 h 2464526"/>
              <a:gd name="connsiteX19" fmla="*/ 898329 w 2361369"/>
              <a:gd name="connsiteY19" fmla="*/ 60960 h 2464526"/>
              <a:gd name="connsiteX20" fmla="*/ 976706 w 2361369"/>
              <a:gd name="connsiteY20" fmla="*/ 43543 h 2464526"/>
              <a:gd name="connsiteX21" fmla="*/ 1055083 w 2361369"/>
              <a:gd name="connsiteY21" fmla="*/ 8709 h 2464526"/>
              <a:gd name="connsiteX22" fmla="*/ 1081209 w 2361369"/>
              <a:gd name="connsiteY22" fmla="*/ 0 h 2464526"/>
              <a:gd name="connsiteX23" fmla="*/ 1107335 w 2361369"/>
              <a:gd name="connsiteY23" fmla="*/ 8709 h 2464526"/>
              <a:gd name="connsiteX24" fmla="*/ 1142169 w 2361369"/>
              <a:gd name="connsiteY24" fmla="*/ 87086 h 2464526"/>
              <a:gd name="connsiteX25" fmla="*/ 1168295 w 2361369"/>
              <a:gd name="connsiteY25" fmla="*/ 121920 h 2464526"/>
              <a:gd name="connsiteX26" fmla="*/ 1203129 w 2361369"/>
              <a:gd name="connsiteY26" fmla="*/ 200297 h 2464526"/>
              <a:gd name="connsiteX27" fmla="*/ 1229255 w 2361369"/>
              <a:gd name="connsiteY27" fmla="*/ 269966 h 2464526"/>
              <a:gd name="connsiteX28" fmla="*/ 1246672 w 2361369"/>
              <a:gd name="connsiteY28" fmla="*/ 330926 h 2464526"/>
              <a:gd name="connsiteX29" fmla="*/ 1290215 w 2361369"/>
              <a:gd name="connsiteY29" fmla="*/ 418012 h 2464526"/>
              <a:gd name="connsiteX30" fmla="*/ 1316340 w 2361369"/>
              <a:gd name="connsiteY30" fmla="*/ 487680 h 2464526"/>
              <a:gd name="connsiteX31" fmla="*/ 1325049 w 2361369"/>
              <a:gd name="connsiteY31" fmla="*/ 513806 h 2464526"/>
              <a:gd name="connsiteX32" fmla="*/ 1351175 w 2361369"/>
              <a:gd name="connsiteY32" fmla="*/ 557349 h 2464526"/>
              <a:gd name="connsiteX33" fmla="*/ 1359883 w 2361369"/>
              <a:gd name="connsiteY33" fmla="*/ 583474 h 2464526"/>
              <a:gd name="connsiteX34" fmla="*/ 1377300 w 2361369"/>
              <a:gd name="connsiteY34" fmla="*/ 653143 h 2464526"/>
              <a:gd name="connsiteX35" fmla="*/ 1394717 w 2361369"/>
              <a:gd name="connsiteY35" fmla="*/ 705394 h 2464526"/>
              <a:gd name="connsiteX36" fmla="*/ 1438260 w 2361369"/>
              <a:gd name="connsiteY36" fmla="*/ 818606 h 2464526"/>
              <a:gd name="connsiteX37" fmla="*/ 1455677 w 2361369"/>
              <a:gd name="connsiteY37" fmla="*/ 862149 h 2464526"/>
              <a:gd name="connsiteX38" fmla="*/ 1464386 w 2361369"/>
              <a:gd name="connsiteY38" fmla="*/ 896983 h 2464526"/>
              <a:gd name="connsiteX39" fmla="*/ 1473095 w 2361369"/>
              <a:gd name="connsiteY39" fmla="*/ 966652 h 2464526"/>
              <a:gd name="connsiteX40" fmla="*/ 1490512 w 2361369"/>
              <a:gd name="connsiteY40" fmla="*/ 1010194 h 2464526"/>
              <a:gd name="connsiteX41" fmla="*/ 1534055 w 2361369"/>
              <a:gd name="connsiteY41" fmla="*/ 1105989 h 2464526"/>
              <a:gd name="connsiteX42" fmla="*/ 1551472 w 2361369"/>
              <a:gd name="connsiteY42" fmla="*/ 1175657 h 2464526"/>
              <a:gd name="connsiteX43" fmla="*/ 1568889 w 2361369"/>
              <a:gd name="connsiteY43" fmla="*/ 1210492 h 2464526"/>
              <a:gd name="connsiteX44" fmla="*/ 1577597 w 2361369"/>
              <a:gd name="connsiteY44" fmla="*/ 1262743 h 2464526"/>
              <a:gd name="connsiteX45" fmla="*/ 1586306 w 2361369"/>
              <a:gd name="connsiteY45" fmla="*/ 1288869 h 2464526"/>
              <a:gd name="connsiteX46" fmla="*/ 1595015 w 2361369"/>
              <a:gd name="connsiteY46" fmla="*/ 1323703 h 2464526"/>
              <a:gd name="connsiteX47" fmla="*/ 1612432 w 2361369"/>
              <a:gd name="connsiteY47" fmla="*/ 1393372 h 2464526"/>
              <a:gd name="connsiteX48" fmla="*/ 1638557 w 2361369"/>
              <a:gd name="connsiteY48" fmla="*/ 1436914 h 2464526"/>
              <a:gd name="connsiteX49" fmla="*/ 1655975 w 2361369"/>
              <a:gd name="connsiteY49" fmla="*/ 1506583 h 2464526"/>
              <a:gd name="connsiteX50" fmla="*/ 1673392 w 2361369"/>
              <a:gd name="connsiteY50" fmla="*/ 1532709 h 2464526"/>
              <a:gd name="connsiteX51" fmla="*/ 1690809 w 2361369"/>
              <a:gd name="connsiteY51" fmla="*/ 1602377 h 2464526"/>
              <a:gd name="connsiteX52" fmla="*/ 1708226 w 2361369"/>
              <a:gd name="connsiteY52" fmla="*/ 1637212 h 2464526"/>
              <a:gd name="connsiteX53" fmla="*/ 1725643 w 2361369"/>
              <a:gd name="connsiteY53" fmla="*/ 1706880 h 2464526"/>
              <a:gd name="connsiteX54" fmla="*/ 1743060 w 2361369"/>
              <a:gd name="connsiteY54" fmla="*/ 1741714 h 2464526"/>
              <a:gd name="connsiteX55" fmla="*/ 1795312 w 2361369"/>
              <a:gd name="connsiteY55" fmla="*/ 1854926 h 2464526"/>
              <a:gd name="connsiteX56" fmla="*/ 1821437 w 2361369"/>
              <a:gd name="connsiteY56" fmla="*/ 1889760 h 2464526"/>
              <a:gd name="connsiteX57" fmla="*/ 1856272 w 2361369"/>
              <a:gd name="connsiteY57" fmla="*/ 1950720 h 2464526"/>
              <a:gd name="connsiteX58" fmla="*/ 1864980 w 2361369"/>
              <a:gd name="connsiteY58" fmla="*/ 1976846 h 2464526"/>
              <a:gd name="connsiteX59" fmla="*/ 1891106 w 2361369"/>
              <a:gd name="connsiteY59" fmla="*/ 1994263 h 2464526"/>
              <a:gd name="connsiteX60" fmla="*/ 1917232 w 2361369"/>
              <a:gd name="connsiteY60" fmla="*/ 2020389 h 2464526"/>
              <a:gd name="connsiteX61" fmla="*/ 2065277 w 2361369"/>
              <a:gd name="connsiteY61" fmla="*/ 2011680 h 2464526"/>
              <a:gd name="connsiteX62" fmla="*/ 2091403 w 2361369"/>
              <a:gd name="connsiteY62" fmla="*/ 2002972 h 2464526"/>
              <a:gd name="connsiteX63" fmla="*/ 2161072 w 2361369"/>
              <a:gd name="connsiteY63" fmla="*/ 1994263 h 2464526"/>
              <a:gd name="connsiteX64" fmla="*/ 2222032 w 2361369"/>
              <a:gd name="connsiteY64" fmla="*/ 1968137 h 2464526"/>
              <a:gd name="connsiteX65" fmla="*/ 2282992 w 2361369"/>
              <a:gd name="connsiteY65" fmla="*/ 1933303 h 2464526"/>
              <a:gd name="connsiteX66" fmla="*/ 2309117 w 2361369"/>
              <a:gd name="connsiteY66" fmla="*/ 1959429 h 2464526"/>
              <a:gd name="connsiteX67" fmla="*/ 2326535 w 2361369"/>
              <a:gd name="connsiteY67" fmla="*/ 2011680 h 2464526"/>
              <a:gd name="connsiteX68" fmla="*/ 2343952 w 2361369"/>
              <a:gd name="connsiteY68" fmla="*/ 2046514 h 2464526"/>
              <a:gd name="connsiteX69" fmla="*/ 2352660 w 2361369"/>
              <a:gd name="connsiteY69" fmla="*/ 2107474 h 2464526"/>
              <a:gd name="connsiteX70" fmla="*/ 2361369 w 2361369"/>
              <a:gd name="connsiteY70" fmla="*/ 2133600 h 2464526"/>
              <a:gd name="connsiteX71" fmla="*/ 2326535 w 2361369"/>
              <a:gd name="connsiteY71" fmla="*/ 2177143 h 2464526"/>
              <a:gd name="connsiteX72" fmla="*/ 2291700 w 2361369"/>
              <a:gd name="connsiteY72" fmla="*/ 2185852 h 2464526"/>
              <a:gd name="connsiteX73" fmla="*/ 2021735 w 2361369"/>
              <a:gd name="connsiteY73" fmla="*/ 2194560 h 2464526"/>
              <a:gd name="connsiteX74" fmla="*/ 1786603 w 2361369"/>
              <a:gd name="connsiteY74" fmla="*/ 2211977 h 2464526"/>
              <a:gd name="connsiteX75" fmla="*/ 1638557 w 2361369"/>
              <a:gd name="connsiteY75" fmla="*/ 2229394 h 2464526"/>
              <a:gd name="connsiteX76" fmla="*/ 1534055 w 2361369"/>
              <a:gd name="connsiteY76" fmla="*/ 2246812 h 2464526"/>
              <a:gd name="connsiteX77" fmla="*/ 1429552 w 2361369"/>
              <a:gd name="connsiteY77" fmla="*/ 2255520 h 2464526"/>
              <a:gd name="connsiteX78" fmla="*/ 1307632 w 2361369"/>
              <a:gd name="connsiteY78" fmla="*/ 2281646 h 2464526"/>
              <a:gd name="connsiteX79" fmla="*/ 1272797 w 2361369"/>
              <a:gd name="connsiteY79" fmla="*/ 2290354 h 2464526"/>
              <a:gd name="connsiteX80" fmla="*/ 1194420 w 2361369"/>
              <a:gd name="connsiteY80" fmla="*/ 2299063 h 2464526"/>
              <a:gd name="connsiteX81" fmla="*/ 1089917 w 2361369"/>
              <a:gd name="connsiteY81" fmla="*/ 2325189 h 2464526"/>
              <a:gd name="connsiteX82" fmla="*/ 1055083 w 2361369"/>
              <a:gd name="connsiteY82" fmla="*/ 2333897 h 2464526"/>
              <a:gd name="connsiteX83" fmla="*/ 828660 w 2361369"/>
              <a:gd name="connsiteY83" fmla="*/ 2368732 h 2464526"/>
              <a:gd name="connsiteX84" fmla="*/ 758992 w 2361369"/>
              <a:gd name="connsiteY84" fmla="*/ 2394857 h 2464526"/>
              <a:gd name="connsiteX85" fmla="*/ 689323 w 2361369"/>
              <a:gd name="connsiteY85" fmla="*/ 2429692 h 2464526"/>
              <a:gd name="connsiteX86" fmla="*/ 645780 w 2361369"/>
              <a:gd name="connsiteY86" fmla="*/ 2447109 h 2464526"/>
              <a:gd name="connsiteX87" fmla="*/ 593529 w 2361369"/>
              <a:gd name="connsiteY87" fmla="*/ 2464526 h 2464526"/>
              <a:gd name="connsiteX88" fmla="*/ 584820 w 2361369"/>
              <a:gd name="connsiteY88" fmla="*/ 2368732 h 2464526"/>
              <a:gd name="connsiteX89" fmla="*/ 558695 w 2361369"/>
              <a:gd name="connsiteY89" fmla="*/ 2281646 h 2464526"/>
              <a:gd name="connsiteX90" fmla="*/ 541277 w 2361369"/>
              <a:gd name="connsiteY90" fmla="*/ 2211977 h 2464526"/>
              <a:gd name="connsiteX91" fmla="*/ 558695 w 2361369"/>
              <a:gd name="connsiteY91" fmla="*/ 2159726 h 2464526"/>
              <a:gd name="connsiteX92" fmla="*/ 654489 w 2361369"/>
              <a:gd name="connsiteY92" fmla="*/ 2124892 h 2464526"/>
              <a:gd name="connsiteX93" fmla="*/ 732866 w 2361369"/>
              <a:gd name="connsiteY93" fmla="*/ 2107474 h 2464526"/>
              <a:gd name="connsiteX94" fmla="*/ 785117 w 2361369"/>
              <a:gd name="connsiteY94" fmla="*/ 2098766 h 2464526"/>
              <a:gd name="connsiteX95" fmla="*/ 828660 w 2361369"/>
              <a:gd name="connsiteY95" fmla="*/ 2090057 h 2464526"/>
              <a:gd name="connsiteX96" fmla="*/ 854786 w 2361369"/>
              <a:gd name="connsiteY96" fmla="*/ 2081349 h 2464526"/>
              <a:gd name="connsiteX97" fmla="*/ 959289 w 2361369"/>
              <a:gd name="connsiteY97" fmla="*/ 2072640 h 2464526"/>
              <a:gd name="connsiteX98" fmla="*/ 1011540 w 2361369"/>
              <a:gd name="connsiteY98" fmla="*/ 2046514 h 2464526"/>
              <a:gd name="connsiteX99" fmla="*/ 985415 w 2361369"/>
              <a:gd name="connsiteY99" fmla="*/ 1802674 h 2464526"/>
              <a:gd name="connsiteX100" fmla="*/ 967997 w 2361369"/>
              <a:gd name="connsiteY100" fmla="*/ 1733006 h 2464526"/>
              <a:gd name="connsiteX101" fmla="*/ 933163 w 2361369"/>
              <a:gd name="connsiteY101" fmla="*/ 1637212 h 2464526"/>
              <a:gd name="connsiteX102" fmla="*/ 915746 w 2361369"/>
              <a:gd name="connsiteY102" fmla="*/ 1576252 h 2464526"/>
              <a:gd name="connsiteX103" fmla="*/ 907037 w 2361369"/>
              <a:gd name="connsiteY103" fmla="*/ 1550126 h 2464526"/>
              <a:gd name="connsiteX104" fmla="*/ 889620 w 2361369"/>
              <a:gd name="connsiteY104" fmla="*/ 1480457 h 2464526"/>
              <a:gd name="connsiteX105" fmla="*/ 880912 w 2361369"/>
              <a:gd name="connsiteY105" fmla="*/ 1454332 h 2464526"/>
              <a:gd name="connsiteX106" fmla="*/ 872203 w 2361369"/>
              <a:gd name="connsiteY106" fmla="*/ 1419497 h 2464526"/>
              <a:gd name="connsiteX107" fmla="*/ 854786 w 2361369"/>
              <a:gd name="connsiteY107" fmla="*/ 1384663 h 2464526"/>
              <a:gd name="connsiteX108" fmla="*/ 837369 w 2361369"/>
              <a:gd name="connsiteY108" fmla="*/ 1332412 h 2464526"/>
              <a:gd name="connsiteX109" fmla="*/ 802535 w 2361369"/>
              <a:gd name="connsiteY109" fmla="*/ 1262743 h 2464526"/>
              <a:gd name="connsiteX110" fmla="*/ 793826 w 2361369"/>
              <a:gd name="connsiteY110" fmla="*/ 1236617 h 2464526"/>
              <a:gd name="connsiteX111" fmla="*/ 776409 w 2361369"/>
              <a:gd name="connsiteY111" fmla="*/ 1175657 h 2464526"/>
              <a:gd name="connsiteX112" fmla="*/ 758992 w 2361369"/>
              <a:gd name="connsiteY112" fmla="*/ 1149532 h 2464526"/>
              <a:gd name="connsiteX113" fmla="*/ 724157 w 2361369"/>
              <a:gd name="connsiteY113" fmla="*/ 1079863 h 2464526"/>
              <a:gd name="connsiteX114" fmla="*/ 689323 w 2361369"/>
              <a:gd name="connsiteY114" fmla="*/ 1001486 h 2464526"/>
              <a:gd name="connsiteX115" fmla="*/ 680615 w 2361369"/>
              <a:gd name="connsiteY115" fmla="*/ 957943 h 2464526"/>
              <a:gd name="connsiteX116" fmla="*/ 645780 w 2361369"/>
              <a:gd name="connsiteY116" fmla="*/ 896983 h 2464526"/>
              <a:gd name="connsiteX117" fmla="*/ 628363 w 2361369"/>
              <a:gd name="connsiteY117" fmla="*/ 862149 h 2464526"/>
              <a:gd name="connsiteX118" fmla="*/ 610946 w 2361369"/>
              <a:gd name="connsiteY118" fmla="*/ 818606 h 2464526"/>
              <a:gd name="connsiteX119" fmla="*/ 593529 w 2361369"/>
              <a:gd name="connsiteY119" fmla="*/ 783772 h 2464526"/>
              <a:gd name="connsiteX120" fmla="*/ 567403 w 2361369"/>
              <a:gd name="connsiteY120" fmla="*/ 731520 h 2464526"/>
              <a:gd name="connsiteX121" fmla="*/ 558695 w 2361369"/>
              <a:gd name="connsiteY121" fmla="*/ 705394 h 2464526"/>
              <a:gd name="connsiteX122" fmla="*/ 541277 w 2361369"/>
              <a:gd name="connsiteY122" fmla="*/ 670560 h 2464526"/>
              <a:gd name="connsiteX123" fmla="*/ 506443 w 2361369"/>
              <a:gd name="connsiteY123" fmla="*/ 600892 h 2464526"/>
              <a:gd name="connsiteX124" fmla="*/ 480317 w 2361369"/>
              <a:gd name="connsiteY124" fmla="*/ 548640 h 2464526"/>
              <a:gd name="connsiteX125" fmla="*/ 454192 w 2361369"/>
              <a:gd name="connsiteY125" fmla="*/ 566057 h 2464526"/>
              <a:gd name="connsiteX126" fmla="*/ 428066 w 2361369"/>
              <a:gd name="connsiteY126" fmla="*/ 618309 h 2464526"/>
              <a:gd name="connsiteX127" fmla="*/ 410649 w 2361369"/>
              <a:gd name="connsiteY127" fmla="*/ 679269 h 2464526"/>
              <a:gd name="connsiteX128" fmla="*/ 393232 w 2361369"/>
              <a:gd name="connsiteY128" fmla="*/ 714103 h 2464526"/>
              <a:gd name="connsiteX129" fmla="*/ 384523 w 2361369"/>
              <a:gd name="connsiteY129" fmla="*/ 740229 h 2464526"/>
              <a:gd name="connsiteX130" fmla="*/ 367106 w 2361369"/>
              <a:gd name="connsiteY130" fmla="*/ 766354 h 2464526"/>
              <a:gd name="connsiteX131" fmla="*/ 340980 w 2361369"/>
              <a:gd name="connsiteY131" fmla="*/ 818606 h 2464526"/>
              <a:gd name="connsiteX132" fmla="*/ 332272 w 2361369"/>
              <a:gd name="connsiteY132" fmla="*/ 844732 h 2464526"/>
              <a:gd name="connsiteX133" fmla="*/ 288729 w 2361369"/>
              <a:gd name="connsiteY133" fmla="*/ 836023 h 2464526"/>
              <a:gd name="connsiteX134" fmla="*/ 236477 w 2361369"/>
              <a:gd name="connsiteY134" fmla="*/ 801189 h 2464526"/>
              <a:gd name="connsiteX135" fmla="*/ 184226 w 2361369"/>
              <a:gd name="connsiteY135" fmla="*/ 775063 h 2464526"/>
              <a:gd name="connsiteX136" fmla="*/ 158100 w 2361369"/>
              <a:gd name="connsiteY136" fmla="*/ 757646 h 2464526"/>
              <a:gd name="connsiteX137" fmla="*/ 123266 w 2361369"/>
              <a:gd name="connsiteY137" fmla="*/ 748937 h 2464526"/>
              <a:gd name="connsiteX138" fmla="*/ 71015 w 2361369"/>
              <a:gd name="connsiteY138" fmla="*/ 731520 h 2464526"/>
              <a:gd name="connsiteX139" fmla="*/ 1346 w 2361369"/>
              <a:gd name="connsiteY139" fmla="*/ 740229 h 246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2361369" h="2464526">
                <a:moveTo>
                  <a:pt x="1346" y="740229"/>
                </a:moveTo>
                <a:cubicBezTo>
                  <a:pt x="-5911" y="734423"/>
                  <a:pt x="18083" y="710770"/>
                  <a:pt x="27472" y="696686"/>
                </a:cubicBezTo>
                <a:cubicBezTo>
                  <a:pt x="35523" y="684610"/>
                  <a:pt x="45161" y="673663"/>
                  <a:pt x="53597" y="661852"/>
                </a:cubicBezTo>
                <a:cubicBezTo>
                  <a:pt x="59681" y="653335"/>
                  <a:pt x="65209" y="644435"/>
                  <a:pt x="71015" y="635726"/>
                </a:cubicBezTo>
                <a:cubicBezTo>
                  <a:pt x="92491" y="549819"/>
                  <a:pt x="63867" y="638928"/>
                  <a:pt x="97140" y="583474"/>
                </a:cubicBezTo>
                <a:cubicBezTo>
                  <a:pt x="101863" y="575603"/>
                  <a:pt x="101744" y="565559"/>
                  <a:pt x="105849" y="557349"/>
                </a:cubicBezTo>
                <a:cubicBezTo>
                  <a:pt x="112218" y="544611"/>
                  <a:pt x="143471" y="504283"/>
                  <a:pt x="149392" y="496389"/>
                </a:cubicBezTo>
                <a:cubicBezTo>
                  <a:pt x="185973" y="386645"/>
                  <a:pt x="147883" y="497508"/>
                  <a:pt x="184226" y="400594"/>
                </a:cubicBezTo>
                <a:cubicBezTo>
                  <a:pt x="187449" y="391999"/>
                  <a:pt x="188830" y="382679"/>
                  <a:pt x="192935" y="374469"/>
                </a:cubicBezTo>
                <a:cubicBezTo>
                  <a:pt x="197616" y="365108"/>
                  <a:pt x="204546" y="357052"/>
                  <a:pt x="210352" y="348343"/>
                </a:cubicBezTo>
                <a:cubicBezTo>
                  <a:pt x="216158" y="325120"/>
                  <a:pt x="225602" y="302513"/>
                  <a:pt x="227769" y="278674"/>
                </a:cubicBezTo>
                <a:cubicBezTo>
                  <a:pt x="230672" y="246743"/>
                  <a:pt x="215766" y="207356"/>
                  <a:pt x="236477" y="182880"/>
                </a:cubicBezTo>
                <a:cubicBezTo>
                  <a:pt x="255599" y="160281"/>
                  <a:pt x="294534" y="171269"/>
                  <a:pt x="323563" y="165463"/>
                </a:cubicBezTo>
                <a:cubicBezTo>
                  <a:pt x="392888" y="151598"/>
                  <a:pt x="352384" y="158390"/>
                  <a:pt x="445483" y="148046"/>
                </a:cubicBezTo>
                <a:cubicBezTo>
                  <a:pt x="457094" y="145143"/>
                  <a:pt x="468541" y="141478"/>
                  <a:pt x="480317" y="139337"/>
                </a:cubicBezTo>
                <a:cubicBezTo>
                  <a:pt x="500512" y="135665"/>
                  <a:pt x="520989" y="133750"/>
                  <a:pt x="541277" y="130629"/>
                </a:cubicBezTo>
                <a:cubicBezTo>
                  <a:pt x="558729" y="127944"/>
                  <a:pt x="576174" y="125174"/>
                  <a:pt x="593529" y="121920"/>
                </a:cubicBezTo>
                <a:cubicBezTo>
                  <a:pt x="622625" y="116464"/>
                  <a:pt x="651519" y="109959"/>
                  <a:pt x="680615" y="104503"/>
                </a:cubicBezTo>
                <a:cubicBezTo>
                  <a:pt x="697970" y="101249"/>
                  <a:pt x="715494" y="98953"/>
                  <a:pt x="732866" y="95794"/>
                </a:cubicBezTo>
                <a:cubicBezTo>
                  <a:pt x="769260" y="89177"/>
                  <a:pt x="896450" y="61430"/>
                  <a:pt x="898329" y="60960"/>
                </a:cubicBezTo>
                <a:cubicBezTo>
                  <a:pt x="947523" y="48662"/>
                  <a:pt x="921427" y="54599"/>
                  <a:pt x="976706" y="43543"/>
                </a:cubicBezTo>
                <a:cubicBezTo>
                  <a:pt x="1018108" y="15942"/>
                  <a:pt x="992902" y="29436"/>
                  <a:pt x="1055083" y="8709"/>
                </a:cubicBezTo>
                <a:lnTo>
                  <a:pt x="1081209" y="0"/>
                </a:lnTo>
                <a:cubicBezTo>
                  <a:pt x="1089918" y="2903"/>
                  <a:pt x="1100167" y="2974"/>
                  <a:pt x="1107335" y="8709"/>
                </a:cubicBezTo>
                <a:cubicBezTo>
                  <a:pt x="1135636" y="31350"/>
                  <a:pt x="1120214" y="57813"/>
                  <a:pt x="1142169" y="87086"/>
                </a:cubicBezTo>
                <a:lnTo>
                  <a:pt x="1168295" y="121920"/>
                </a:lnTo>
                <a:cubicBezTo>
                  <a:pt x="1196508" y="262996"/>
                  <a:pt x="1151786" y="71939"/>
                  <a:pt x="1203129" y="200297"/>
                </a:cubicBezTo>
                <a:cubicBezTo>
                  <a:pt x="1236656" y="284116"/>
                  <a:pt x="1188438" y="229151"/>
                  <a:pt x="1229255" y="269966"/>
                </a:cubicBezTo>
                <a:cubicBezTo>
                  <a:pt x="1235061" y="290286"/>
                  <a:pt x="1238626" y="311385"/>
                  <a:pt x="1246672" y="330926"/>
                </a:cubicBezTo>
                <a:cubicBezTo>
                  <a:pt x="1259029" y="360936"/>
                  <a:pt x="1279952" y="387222"/>
                  <a:pt x="1290215" y="418012"/>
                </a:cubicBezTo>
                <a:cubicBezTo>
                  <a:pt x="1309977" y="477300"/>
                  <a:pt x="1285107" y="404394"/>
                  <a:pt x="1316340" y="487680"/>
                </a:cubicBezTo>
                <a:cubicBezTo>
                  <a:pt x="1319563" y="496275"/>
                  <a:pt x="1320944" y="505595"/>
                  <a:pt x="1325049" y="513806"/>
                </a:cubicBezTo>
                <a:cubicBezTo>
                  <a:pt x="1332619" y="528945"/>
                  <a:pt x="1343605" y="542209"/>
                  <a:pt x="1351175" y="557349"/>
                </a:cubicBezTo>
                <a:cubicBezTo>
                  <a:pt x="1355280" y="565559"/>
                  <a:pt x="1357468" y="574618"/>
                  <a:pt x="1359883" y="583474"/>
                </a:cubicBezTo>
                <a:cubicBezTo>
                  <a:pt x="1366181" y="606568"/>
                  <a:pt x="1370724" y="630126"/>
                  <a:pt x="1377300" y="653143"/>
                </a:cubicBezTo>
                <a:cubicBezTo>
                  <a:pt x="1382344" y="670796"/>
                  <a:pt x="1388370" y="688167"/>
                  <a:pt x="1394717" y="705394"/>
                </a:cubicBezTo>
                <a:cubicBezTo>
                  <a:pt x="1408695" y="743333"/>
                  <a:pt x="1423606" y="780923"/>
                  <a:pt x="1438260" y="818606"/>
                </a:cubicBezTo>
                <a:cubicBezTo>
                  <a:pt x="1443926" y="833175"/>
                  <a:pt x="1451885" y="846983"/>
                  <a:pt x="1455677" y="862149"/>
                </a:cubicBezTo>
                <a:lnTo>
                  <a:pt x="1464386" y="896983"/>
                </a:lnTo>
                <a:cubicBezTo>
                  <a:pt x="1467289" y="920206"/>
                  <a:pt x="1467832" y="943848"/>
                  <a:pt x="1473095" y="966652"/>
                </a:cubicBezTo>
                <a:cubicBezTo>
                  <a:pt x="1476610" y="981884"/>
                  <a:pt x="1485170" y="995503"/>
                  <a:pt x="1490512" y="1010194"/>
                </a:cubicBezTo>
                <a:cubicBezTo>
                  <a:pt x="1518537" y="1087263"/>
                  <a:pt x="1493638" y="1038628"/>
                  <a:pt x="1534055" y="1105989"/>
                </a:cubicBezTo>
                <a:cubicBezTo>
                  <a:pt x="1539168" y="1131554"/>
                  <a:pt x="1541428" y="1152221"/>
                  <a:pt x="1551472" y="1175657"/>
                </a:cubicBezTo>
                <a:cubicBezTo>
                  <a:pt x="1556586" y="1187589"/>
                  <a:pt x="1563083" y="1198880"/>
                  <a:pt x="1568889" y="1210492"/>
                </a:cubicBezTo>
                <a:cubicBezTo>
                  <a:pt x="1571792" y="1227909"/>
                  <a:pt x="1573767" y="1245506"/>
                  <a:pt x="1577597" y="1262743"/>
                </a:cubicBezTo>
                <a:cubicBezTo>
                  <a:pt x="1579588" y="1271704"/>
                  <a:pt x="1583784" y="1280042"/>
                  <a:pt x="1586306" y="1288869"/>
                </a:cubicBezTo>
                <a:cubicBezTo>
                  <a:pt x="1589594" y="1300377"/>
                  <a:pt x="1592419" y="1312019"/>
                  <a:pt x="1595015" y="1323703"/>
                </a:cubicBezTo>
                <a:cubicBezTo>
                  <a:pt x="1598991" y="1341596"/>
                  <a:pt x="1603093" y="1374694"/>
                  <a:pt x="1612432" y="1393372"/>
                </a:cubicBezTo>
                <a:cubicBezTo>
                  <a:pt x="1620002" y="1408511"/>
                  <a:pt x="1630987" y="1421775"/>
                  <a:pt x="1638557" y="1436914"/>
                </a:cubicBezTo>
                <a:cubicBezTo>
                  <a:pt x="1654674" y="1469149"/>
                  <a:pt x="1641068" y="1466831"/>
                  <a:pt x="1655975" y="1506583"/>
                </a:cubicBezTo>
                <a:cubicBezTo>
                  <a:pt x="1659650" y="1516383"/>
                  <a:pt x="1667586" y="1524000"/>
                  <a:pt x="1673392" y="1532709"/>
                </a:cubicBezTo>
                <a:cubicBezTo>
                  <a:pt x="1678505" y="1558274"/>
                  <a:pt x="1680765" y="1578941"/>
                  <a:pt x="1690809" y="1602377"/>
                </a:cubicBezTo>
                <a:cubicBezTo>
                  <a:pt x="1695923" y="1614309"/>
                  <a:pt x="1702420" y="1625600"/>
                  <a:pt x="1708226" y="1637212"/>
                </a:cubicBezTo>
                <a:cubicBezTo>
                  <a:pt x="1713336" y="1662762"/>
                  <a:pt x="1715603" y="1683453"/>
                  <a:pt x="1725643" y="1706880"/>
                </a:cubicBezTo>
                <a:cubicBezTo>
                  <a:pt x="1730757" y="1718812"/>
                  <a:pt x="1737788" y="1729851"/>
                  <a:pt x="1743060" y="1741714"/>
                </a:cubicBezTo>
                <a:cubicBezTo>
                  <a:pt x="1759187" y="1778000"/>
                  <a:pt x="1771644" y="1823369"/>
                  <a:pt x="1795312" y="1854926"/>
                </a:cubicBezTo>
                <a:lnTo>
                  <a:pt x="1821437" y="1889760"/>
                </a:lnTo>
                <a:cubicBezTo>
                  <a:pt x="1841406" y="1949666"/>
                  <a:pt x="1814091" y="1876903"/>
                  <a:pt x="1856272" y="1950720"/>
                </a:cubicBezTo>
                <a:cubicBezTo>
                  <a:pt x="1860826" y="1958690"/>
                  <a:pt x="1859246" y="1969678"/>
                  <a:pt x="1864980" y="1976846"/>
                </a:cubicBezTo>
                <a:cubicBezTo>
                  <a:pt x="1871518" y="1985019"/>
                  <a:pt x="1883065" y="1987563"/>
                  <a:pt x="1891106" y="1994263"/>
                </a:cubicBezTo>
                <a:cubicBezTo>
                  <a:pt x="1900567" y="2002147"/>
                  <a:pt x="1908523" y="2011680"/>
                  <a:pt x="1917232" y="2020389"/>
                </a:cubicBezTo>
                <a:cubicBezTo>
                  <a:pt x="1966580" y="2017486"/>
                  <a:pt x="2016089" y="2016599"/>
                  <a:pt x="2065277" y="2011680"/>
                </a:cubicBezTo>
                <a:cubicBezTo>
                  <a:pt x="2074411" y="2010767"/>
                  <a:pt x="2082371" y="2004614"/>
                  <a:pt x="2091403" y="2002972"/>
                </a:cubicBezTo>
                <a:cubicBezTo>
                  <a:pt x="2114429" y="1998785"/>
                  <a:pt x="2137849" y="1997166"/>
                  <a:pt x="2161072" y="1994263"/>
                </a:cubicBezTo>
                <a:cubicBezTo>
                  <a:pt x="2276600" y="1936499"/>
                  <a:pt x="2132336" y="2006579"/>
                  <a:pt x="2222032" y="1968137"/>
                </a:cubicBezTo>
                <a:cubicBezTo>
                  <a:pt x="2252969" y="1954878"/>
                  <a:pt x="2256754" y="1950795"/>
                  <a:pt x="2282992" y="1933303"/>
                </a:cubicBezTo>
                <a:cubicBezTo>
                  <a:pt x="2291700" y="1942012"/>
                  <a:pt x="2303136" y="1948663"/>
                  <a:pt x="2309117" y="1959429"/>
                </a:cubicBezTo>
                <a:cubicBezTo>
                  <a:pt x="2318033" y="1975478"/>
                  <a:pt x="2318325" y="1995259"/>
                  <a:pt x="2326535" y="2011680"/>
                </a:cubicBezTo>
                <a:lnTo>
                  <a:pt x="2343952" y="2046514"/>
                </a:lnTo>
                <a:cubicBezTo>
                  <a:pt x="2346855" y="2066834"/>
                  <a:pt x="2348635" y="2087346"/>
                  <a:pt x="2352660" y="2107474"/>
                </a:cubicBezTo>
                <a:cubicBezTo>
                  <a:pt x="2354460" y="2116476"/>
                  <a:pt x="2361369" y="2124420"/>
                  <a:pt x="2361369" y="2133600"/>
                </a:cubicBezTo>
                <a:cubicBezTo>
                  <a:pt x="2361369" y="2157453"/>
                  <a:pt x="2346595" y="2168546"/>
                  <a:pt x="2326535" y="2177143"/>
                </a:cubicBezTo>
                <a:cubicBezTo>
                  <a:pt x="2315534" y="2181858"/>
                  <a:pt x="2303650" y="2185169"/>
                  <a:pt x="2291700" y="2185852"/>
                </a:cubicBezTo>
                <a:cubicBezTo>
                  <a:pt x="2201811" y="2190988"/>
                  <a:pt x="2111723" y="2191657"/>
                  <a:pt x="2021735" y="2194560"/>
                </a:cubicBezTo>
                <a:cubicBezTo>
                  <a:pt x="1845382" y="2214156"/>
                  <a:pt x="2061107" y="2191644"/>
                  <a:pt x="1786603" y="2211977"/>
                </a:cubicBezTo>
                <a:cubicBezTo>
                  <a:pt x="1771063" y="2213128"/>
                  <a:pt x="1657654" y="2226456"/>
                  <a:pt x="1638557" y="2229394"/>
                </a:cubicBezTo>
                <a:cubicBezTo>
                  <a:pt x="1556583" y="2242005"/>
                  <a:pt x="1635052" y="2236181"/>
                  <a:pt x="1534055" y="2246812"/>
                </a:cubicBezTo>
                <a:cubicBezTo>
                  <a:pt x="1499292" y="2250471"/>
                  <a:pt x="1464386" y="2252617"/>
                  <a:pt x="1429552" y="2255520"/>
                </a:cubicBezTo>
                <a:cubicBezTo>
                  <a:pt x="1350028" y="2275402"/>
                  <a:pt x="1445952" y="2252007"/>
                  <a:pt x="1307632" y="2281646"/>
                </a:cubicBezTo>
                <a:cubicBezTo>
                  <a:pt x="1295929" y="2284154"/>
                  <a:pt x="1284627" y="2288534"/>
                  <a:pt x="1272797" y="2290354"/>
                </a:cubicBezTo>
                <a:cubicBezTo>
                  <a:pt x="1246816" y="2294351"/>
                  <a:pt x="1220546" y="2296160"/>
                  <a:pt x="1194420" y="2299063"/>
                </a:cubicBezTo>
                <a:cubicBezTo>
                  <a:pt x="1132930" y="2329808"/>
                  <a:pt x="1182785" y="2309711"/>
                  <a:pt x="1089917" y="2325189"/>
                </a:cubicBezTo>
                <a:cubicBezTo>
                  <a:pt x="1078111" y="2327157"/>
                  <a:pt x="1066859" y="2331756"/>
                  <a:pt x="1055083" y="2333897"/>
                </a:cubicBezTo>
                <a:cubicBezTo>
                  <a:pt x="923196" y="2357876"/>
                  <a:pt x="929706" y="2356101"/>
                  <a:pt x="828660" y="2368732"/>
                </a:cubicBezTo>
                <a:cubicBezTo>
                  <a:pt x="779843" y="2401277"/>
                  <a:pt x="827472" y="2374314"/>
                  <a:pt x="758992" y="2394857"/>
                </a:cubicBezTo>
                <a:cubicBezTo>
                  <a:pt x="683654" y="2417458"/>
                  <a:pt x="743238" y="2402734"/>
                  <a:pt x="689323" y="2429692"/>
                </a:cubicBezTo>
                <a:cubicBezTo>
                  <a:pt x="675341" y="2436683"/>
                  <a:pt x="660471" y="2441767"/>
                  <a:pt x="645780" y="2447109"/>
                </a:cubicBezTo>
                <a:cubicBezTo>
                  <a:pt x="628526" y="2453383"/>
                  <a:pt x="593529" y="2464526"/>
                  <a:pt x="593529" y="2464526"/>
                </a:cubicBezTo>
                <a:cubicBezTo>
                  <a:pt x="590626" y="2432595"/>
                  <a:pt x="589058" y="2400514"/>
                  <a:pt x="584820" y="2368732"/>
                </a:cubicBezTo>
                <a:cubicBezTo>
                  <a:pt x="579025" y="2325271"/>
                  <a:pt x="568599" y="2331162"/>
                  <a:pt x="558695" y="2281646"/>
                </a:cubicBezTo>
                <a:cubicBezTo>
                  <a:pt x="548186" y="2229102"/>
                  <a:pt x="554667" y="2252145"/>
                  <a:pt x="541277" y="2211977"/>
                </a:cubicBezTo>
                <a:cubicBezTo>
                  <a:pt x="547083" y="2194560"/>
                  <a:pt x="548965" y="2175295"/>
                  <a:pt x="558695" y="2159726"/>
                </a:cubicBezTo>
                <a:cubicBezTo>
                  <a:pt x="572906" y="2136988"/>
                  <a:pt x="647468" y="2126647"/>
                  <a:pt x="654489" y="2124892"/>
                </a:cubicBezTo>
                <a:cubicBezTo>
                  <a:pt x="691766" y="2115573"/>
                  <a:pt x="692325" y="2114845"/>
                  <a:pt x="732866" y="2107474"/>
                </a:cubicBezTo>
                <a:cubicBezTo>
                  <a:pt x="750238" y="2104315"/>
                  <a:pt x="767745" y="2101925"/>
                  <a:pt x="785117" y="2098766"/>
                </a:cubicBezTo>
                <a:cubicBezTo>
                  <a:pt x="799680" y="2096118"/>
                  <a:pt x="814300" y="2093647"/>
                  <a:pt x="828660" y="2090057"/>
                </a:cubicBezTo>
                <a:cubicBezTo>
                  <a:pt x="837566" y="2087831"/>
                  <a:pt x="845687" y="2082562"/>
                  <a:pt x="854786" y="2081349"/>
                </a:cubicBezTo>
                <a:cubicBezTo>
                  <a:pt x="889434" y="2076729"/>
                  <a:pt x="924455" y="2075543"/>
                  <a:pt x="959289" y="2072640"/>
                </a:cubicBezTo>
                <a:cubicBezTo>
                  <a:pt x="966578" y="2070210"/>
                  <a:pt x="1010575" y="2058092"/>
                  <a:pt x="1011540" y="2046514"/>
                </a:cubicBezTo>
                <a:cubicBezTo>
                  <a:pt x="1030463" y="1819436"/>
                  <a:pt x="1014873" y="1920499"/>
                  <a:pt x="985415" y="1802674"/>
                </a:cubicBezTo>
                <a:cubicBezTo>
                  <a:pt x="979609" y="1779451"/>
                  <a:pt x="976887" y="1755231"/>
                  <a:pt x="967997" y="1733006"/>
                </a:cubicBezTo>
                <a:cubicBezTo>
                  <a:pt x="950109" y="1688284"/>
                  <a:pt x="948069" y="1685658"/>
                  <a:pt x="933163" y="1637212"/>
                </a:cubicBezTo>
                <a:cubicBezTo>
                  <a:pt x="926948" y="1617013"/>
                  <a:pt x="921819" y="1596494"/>
                  <a:pt x="915746" y="1576252"/>
                </a:cubicBezTo>
                <a:cubicBezTo>
                  <a:pt x="913108" y="1567459"/>
                  <a:pt x="909452" y="1558982"/>
                  <a:pt x="907037" y="1550126"/>
                </a:cubicBezTo>
                <a:cubicBezTo>
                  <a:pt x="900739" y="1527032"/>
                  <a:pt x="897190" y="1503166"/>
                  <a:pt x="889620" y="1480457"/>
                </a:cubicBezTo>
                <a:cubicBezTo>
                  <a:pt x="886717" y="1471749"/>
                  <a:pt x="883434" y="1463158"/>
                  <a:pt x="880912" y="1454332"/>
                </a:cubicBezTo>
                <a:cubicBezTo>
                  <a:pt x="877624" y="1442823"/>
                  <a:pt x="876406" y="1430704"/>
                  <a:pt x="872203" y="1419497"/>
                </a:cubicBezTo>
                <a:cubicBezTo>
                  <a:pt x="867645" y="1407342"/>
                  <a:pt x="859607" y="1396716"/>
                  <a:pt x="854786" y="1384663"/>
                </a:cubicBezTo>
                <a:cubicBezTo>
                  <a:pt x="847968" y="1367617"/>
                  <a:pt x="845579" y="1348833"/>
                  <a:pt x="837369" y="1332412"/>
                </a:cubicBezTo>
                <a:cubicBezTo>
                  <a:pt x="825758" y="1309189"/>
                  <a:pt x="810746" y="1287375"/>
                  <a:pt x="802535" y="1262743"/>
                </a:cubicBezTo>
                <a:cubicBezTo>
                  <a:pt x="799632" y="1254034"/>
                  <a:pt x="796348" y="1245444"/>
                  <a:pt x="793826" y="1236617"/>
                </a:cubicBezTo>
                <a:cubicBezTo>
                  <a:pt x="790108" y="1223603"/>
                  <a:pt x="783366" y="1189572"/>
                  <a:pt x="776409" y="1175657"/>
                </a:cubicBezTo>
                <a:cubicBezTo>
                  <a:pt x="771728" y="1166296"/>
                  <a:pt x="763673" y="1158893"/>
                  <a:pt x="758992" y="1149532"/>
                </a:cubicBezTo>
                <a:cubicBezTo>
                  <a:pt x="716385" y="1064318"/>
                  <a:pt x="764510" y="1140390"/>
                  <a:pt x="724157" y="1079863"/>
                </a:cubicBezTo>
                <a:cubicBezTo>
                  <a:pt x="700703" y="962587"/>
                  <a:pt x="735998" y="1106506"/>
                  <a:pt x="689323" y="1001486"/>
                </a:cubicBezTo>
                <a:cubicBezTo>
                  <a:pt x="683311" y="987960"/>
                  <a:pt x="685296" y="971985"/>
                  <a:pt x="680615" y="957943"/>
                </a:cubicBezTo>
                <a:cubicBezTo>
                  <a:pt x="670090" y="926370"/>
                  <a:pt x="661066" y="923735"/>
                  <a:pt x="645780" y="896983"/>
                </a:cubicBezTo>
                <a:cubicBezTo>
                  <a:pt x="639339" y="885712"/>
                  <a:pt x="633635" y="874012"/>
                  <a:pt x="628363" y="862149"/>
                </a:cubicBezTo>
                <a:cubicBezTo>
                  <a:pt x="622014" y="847864"/>
                  <a:pt x="617295" y="832891"/>
                  <a:pt x="610946" y="818606"/>
                </a:cubicBezTo>
                <a:cubicBezTo>
                  <a:pt x="605674" y="806743"/>
                  <a:pt x="598643" y="795704"/>
                  <a:pt x="593529" y="783772"/>
                </a:cubicBezTo>
                <a:cubicBezTo>
                  <a:pt x="571896" y="733295"/>
                  <a:pt x="600874" y="781727"/>
                  <a:pt x="567403" y="731520"/>
                </a:cubicBezTo>
                <a:cubicBezTo>
                  <a:pt x="564500" y="722811"/>
                  <a:pt x="562311" y="713831"/>
                  <a:pt x="558695" y="705394"/>
                </a:cubicBezTo>
                <a:cubicBezTo>
                  <a:pt x="553581" y="693462"/>
                  <a:pt x="545835" y="682715"/>
                  <a:pt x="541277" y="670560"/>
                </a:cubicBezTo>
                <a:cubicBezTo>
                  <a:pt x="516818" y="605338"/>
                  <a:pt x="554583" y="665077"/>
                  <a:pt x="506443" y="600892"/>
                </a:cubicBezTo>
                <a:cubicBezTo>
                  <a:pt x="505175" y="595818"/>
                  <a:pt x="499729" y="548640"/>
                  <a:pt x="480317" y="548640"/>
                </a:cubicBezTo>
                <a:cubicBezTo>
                  <a:pt x="469851" y="548640"/>
                  <a:pt x="462900" y="560251"/>
                  <a:pt x="454192" y="566057"/>
                </a:cubicBezTo>
                <a:cubicBezTo>
                  <a:pt x="432303" y="631722"/>
                  <a:pt x="461829" y="550785"/>
                  <a:pt x="428066" y="618309"/>
                </a:cubicBezTo>
                <a:cubicBezTo>
                  <a:pt x="417534" y="639372"/>
                  <a:pt x="419024" y="656934"/>
                  <a:pt x="410649" y="679269"/>
                </a:cubicBezTo>
                <a:cubicBezTo>
                  <a:pt x="406091" y="691424"/>
                  <a:pt x="398346" y="702171"/>
                  <a:pt x="393232" y="714103"/>
                </a:cubicBezTo>
                <a:cubicBezTo>
                  <a:pt x="389616" y="722541"/>
                  <a:pt x="388628" y="732018"/>
                  <a:pt x="384523" y="740229"/>
                </a:cubicBezTo>
                <a:cubicBezTo>
                  <a:pt x="379842" y="749590"/>
                  <a:pt x="371787" y="756993"/>
                  <a:pt x="367106" y="766354"/>
                </a:cubicBezTo>
                <a:cubicBezTo>
                  <a:pt x="331048" y="838469"/>
                  <a:pt x="390898" y="743728"/>
                  <a:pt x="340980" y="818606"/>
                </a:cubicBezTo>
                <a:cubicBezTo>
                  <a:pt x="338077" y="827315"/>
                  <a:pt x="340981" y="841829"/>
                  <a:pt x="332272" y="844732"/>
                </a:cubicBezTo>
                <a:cubicBezTo>
                  <a:pt x="318230" y="849413"/>
                  <a:pt x="302771" y="840704"/>
                  <a:pt x="288729" y="836023"/>
                </a:cubicBezTo>
                <a:cubicBezTo>
                  <a:pt x="243596" y="820978"/>
                  <a:pt x="264944" y="823962"/>
                  <a:pt x="236477" y="801189"/>
                </a:cubicBezTo>
                <a:cubicBezTo>
                  <a:pt x="194881" y="767913"/>
                  <a:pt x="227151" y="796526"/>
                  <a:pt x="184226" y="775063"/>
                </a:cubicBezTo>
                <a:cubicBezTo>
                  <a:pt x="174865" y="770382"/>
                  <a:pt x="167720" y="761769"/>
                  <a:pt x="158100" y="757646"/>
                </a:cubicBezTo>
                <a:cubicBezTo>
                  <a:pt x="147099" y="752931"/>
                  <a:pt x="134730" y="752376"/>
                  <a:pt x="123266" y="748937"/>
                </a:cubicBezTo>
                <a:cubicBezTo>
                  <a:pt x="105681" y="743661"/>
                  <a:pt x="71015" y="731520"/>
                  <a:pt x="71015" y="731520"/>
                </a:cubicBezTo>
                <a:cubicBezTo>
                  <a:pt x="33858" y="703652"/>
                  <a:pt x="8603" y="746035"/>
                  <a:pt x="1346" y="740229"/>
                </a:cubicBezTo>
                <a:close/>
              </a:path>
            </a:pathLst>
          </a:cu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4937598" y="3581400"/>
            <a:ext cx="3109122" cy="2473608"/>
          </a:xfrm>
          <a:custGeom>
            <a:avLst/>
            <a:gdLst>
              <a:gd name="connsiteX0" fmla="*/ 162 w 3109122"/>
              <a:gd name="connsiteY0" fmla="*/ 844732 h 2473608"/>
              <a:gd name="connsiteX1" fmla="*/ 26288 w 3109122"/>
              <a:gd name="connsiteY1" fmla="*/ 801189 h 2473608"/>
              <a:gd name="connsiteX2" fmla="*/ 52413 w 3109122"/>
              <a:gd name="connsiteY2" fmla="*/ 748937 h 2473608"/>
              <a:gd name="connsiteX3" fmla="*/ 61122 w 3109122"/>
              <a:gd name="connsiteY3" fmla="*/ 679269 h 2473608"/>
              <a:gd name="connsiteX4" fmla="*/ 78539 w 3109122"/>
              <a:gd name="connsiteY4" fmla="*/ 627017 h 2473608"/>
              <a:gd name="connsiteX5" fmla="*/ 104665 w 3109122"/>
              <a:gd name="connsiteY5" fmla="*/ 513806 h 2473608"/>
              <a:gd name="connsiteX6" fmla="*/ 113373 w 3109122"/>
              <a:gd name="connsiteY6" fmla="*/ 487680 h 2473608"/>
              <a:gd name="connsiteX7" fmla="*/ 130791 w 3109122"/>
              <a:gd name="connsiteY7" fmla="*/ 470263 h 2473608"/>
              <a:gd name="connsiteX8" fmla="*/ 165625 w 3109122"/>
              <a:gd name="connsiteY8" fmla="*/ 418012 h 2473608"/>
              <a:gd name="connsiteX9" fmla="*/ 191751 w 3109122"/>
              <a:gd name="connsiteY9" fmla="*/ 391886 h 2473608"/>
              <a:gd name="connsiteX10" fmla="*/ 235293 w 3109122"/>
              <a:gd name="connsiteY10" fmla="*/ 313509 h 2473608"/>
              <a:gd name="connsiteX11" fmla="*/ 252711 w 3109122"/>
              <a:gd name="connsiteY11" fmla="*/ 296092 h 2473608"/>
              <a:gd name="connsiteX12" fmla="*/ 287545 w 3109122"/>
              <a:gd name="connsiteY12" fmla="*/ 278674 h 2473608"/>
              <a:gd name="connsiteX13" fmla="*/ 304962 w 3109122"/>
              <a:gd name="connsiteY13" fmla="*/ 252549 h 2473608"/>
              <a:gd name="connsiteX14" fmla="*/ 331088 w 3109122"/>
              <a:gd name="connsiteY14" fmla="*/ 235132 h 2473608"/>
              <a:gd name="connsiteX15" fmla="*/ 383339 w 3109122"/>
              <a:gd name="connsiteY15" fmla="*/ 200297 h 2473608"/>
              <a:gd name="connsiteX16" fmla="*/ 409465 w 3109122"/>
              <a:gd name="connsiteY16" fmla="*/ 182880 h 2473608"/>
              <a:gd name="connsiteX17" fmla="*/ 479133 w 3109122"/>
              <a:gd name="connsiteY17" fmla="*/ 148046 h 2473608"/>
              <a:gd name="connsiteX18" fmla="*/ 513968 w 3109122"/>
              <a:gd name="connsiteY18" fmla="*/ 130629 h 2473608"/>
              <a:gd name="connsiteX19" fmla="*/ 566219 w 3109122"/>
              <a:gd name="connsiteY19" fmla="*/ 95794 h 2473608"/>
              <a:gd name="connsiteX20" fmla="*/ 653305 w 3109122"/>
              <a:gd name="connsiteY20" fmla="*/ 69669 h 2473608"/>
              <a:gd name="connsiteX21" fmla="*/ 679431 w 3109122"/>
              <a:gd name="connsiteY21" fmla="*/ 60960 h 2473608"/>
              <a:gd name="connsiteX22" fmla="*/ 722973 w 3109122"/>
              <a:gd name="connsiteY22" fmla="*/ 52252 h 2473608"/>
              <a:gd name="connsiteX23" fmla="*/ 775225 w 3109122"/>
              <a:gd name="connsiteY23" fmla="*/ 34834 h 2473608"/>
              <a:gd name="connsiteX24" fmla="*/ 879728 w 3109122"/>
              <a:gd name="connsiteY24" fmla="*/ 17417 h 2473608"/>
              <a:gd name="connsiteX25" fmla="*/ 992939 w 3109122"/>
              <a:gd name="connsiteY25" fmla="*/ 0 h 2473608"/>
              <a:gd name="connsiteX26" fmla="*/ 1410951 w 3109122"/>
              <a:gd name="connsiteY26" fmla="*/ 8709 h 2473608"/>
              <a:gd name="connsiteX27" fmla="*/ 1480619 w 3109122"/>
              <a:gd name="connsiteY27" fmla="*/ 26126 h 2473608"/>
              <a:gd name="connsiteX28" fmla="*/ 1506745 w 3109122"/>
              <a:gd name="connsiteY28" fmla="*/ 43543 h 2473608"/>
              <a:gd name="connsiteX29" fmla="*/ 1541579 w 3109122"/>
              <a:gd name="connsiteY29" fmla="*/ 52252 h 2473608"/>
              <a:gd name="connsiteX30" fmla="*/ 1567705 w 3109122"/>
              <a:gd name="connsiteY30" fmla="*/ 60960 h 2473608"/>
              <a:gd name="connsiteX31" fmla="*/ 1602539 w 3109122"/>
              <a:gd name="connsiteY31" fmla="*/ 87086 h 2473608"/>
              <a:gd name="connsiteX32" fmla="*/ 1628665 w 3109122"/>
              <a:gd name="connsiteY32" fmla="*/ 95794 h 2473608"/>
              <a:gd name="connsiteX33" fmla="*/ 1680916 w 3109122"/>
              <a:gd name="connsiteY33" fmla="*/ 148046 h 2473608"/>
              <a:gd name="connsiteX34" fmla="*/ 1707042 w 3109122"/>
              <a:gd name="connsiteY34" fmla="*/ 174172 h 2473608"/>
              <a:gd name="connsiteX35" fmla="*/ 1733168 w 3109122"/>
              <a:gd name="connsiteY35" fmla="*/ 200297 h 2473608"/>
              <a:gd name="connsiteX36" fmla="*/ 1768002 w 3109122"/>
              <a:gd name="connsiteY36" fmla="*/ 217714 h 2473608"/>
              <a:gd name="connsiteX37" fmla="*/ 1785419 w 3109122"/>
              <a:gd name="connsiteY37" fmla="*/ 235132 h 2473608"/>
              <a:gd name="connsiteX38" fmla="*/ 1794128 w 3109122"/>
              <a:gd name="connsiteY38" fmla="*/ 261257 h 2473608"/>
              <a:gd name="connsiteX39" fmla="*/ 1820253 w 3109122"/>
              <a:gd name="connsiteY39" fmla="*/ 278674 h 2473608"/>
              <a:gd name="connsiteX40" fmla="*/ 1889922 w 3109122"/>
              <a:gd name="connsiteY40" fmla="*/ 357052 h 2473608"/>
              <a:gd name="connsiteX41" fmla="*/ 1916048 w 3109122"/>
              <a:gd name="connsiteY41" fmla="*/ 383177 h 2473608"/>
              <a:gd name="connsiteX42" fmla="*/ 1950882 w 3109122"/>
              <a:gd name="connsiteY42" fmla="*/ 435429 h 2473608"/>
              <a:gd name="connsiteX43" fmla="*/ 1959591 w 3109122"/>
              <a:gd name="connsiteY43" fmla="*/ 470263 h 2473608"/>
              <a:gd name="connsiteX44" fmla="*/ 1985716 w 3109122"/>
              <a:gd name="connsiteY44" fmla="*/ 496389 h 2473608"/>
              <a:gd name="connsiteX45" fmla="*/ 2020551 w 3109122"/>
              <a:gd name="connsiteY45" fmla="*/ 583474 h 2473608"/>
              <a:gd name="connsiteX46" fmla="*/ 2037968 w 3109122"/>
              <a:gd name="connsiteY46" fmla="*/ 609600 h 2473608"/>
              <a:gd name="connsiteX47" fmla="*/ 2046676 w 3109122"/>
              <a:gd name="connsiteY47" fmla="*/ 653143 h 2473608"/>
              <a:gd name="connsiteX48" fmla="*/ 2055385 w 3109122"/>
              <a:gd name="connsiteY48" fmla="*/ 679269 h 2473608"/>
              <a:gd name="connsiteX49" fmla="*/ 2081511 w 3109122"/>
              <a:gd name="connsiteY49" fmla="*/ 783772 h 2473608"/>
              <a:gd name="connsiteX50" fmla="*/ 2090219 w 3109122"/>
              <a:gd name="connsiteY50" fmla="*/ 827314 h 2473608"/>
              <a:gd name="connsiteX51" fmla="*/ 2098928 w 3109122"/>
              <a:gd name="connsiteY51" fmla="*/ 888274 h 2473608"/>
              <a:gd name="connsiteX52" fmla="*/ 2107636 w 3109122"/>
              <a:gd name="connsiteY52" fmla="*/ 940526 h 2473608"/>
              <a:gd name="connsiteX53" fmla="*/ 2098928 w 3109122"/>
              <a:gd name="connsiteY53" fmla="*/ 1210492 h 2473608"/>
              <a:gd name="connsiteX54" fmla="*/ 2072802 w 3109122"/>
              <a:gd name="connsiteY54" fmla="*/ 1288869 h 2473608"/>
              <a:gd name="connsiteX55" fmla="*/ 2055385 w 3109122"/>
              <a:gd name="connsiteY55" fmla="*/ 1314994 h 2473608"/>
              <a:gd name="connsiteX56" fmla="*/ 2020551 w 3109122"/>
              <a:gd name="connsiteY56" fmla="*/ 1402080 h 2473608"/>
              <a:gd name="connsiteX57" fmla="*/ 2003133 w 3109122"/>
              <a:gd name="connsiteY57" fmla="*/ 1419497 h 2473608"/>
              <a:gd name="connsiteX58" fmla="*/ 1985716 w 3109122"/>
              <a:gd name="connsiteY58" fmla="*/ 1445623 h 2473608"/>
              <a:gd name="connsiteX59" fmla="*/ 1959591 w 3109122"/>
              <a:gd name="connsiteY59" fmla="*/ 1506583 h 2473608"/>
              <a:gd name="connsiteX60" fmla="*/ 1950882 w 3109122"/>
              <a:gd name="connsiteY60" fmla="*/ 1532709 h 2473608"/>
              <a:gd name="connsiteX61" fmla="*/ 1924756 w 3109122"/>
              <a:gd name="connsiteY61" fmla="*/ 1567543 h 2473608"/>
              <a:gd name="connsiteX62" fmla="*/ 1889922 w 3109122"/>
              <a:gd name="connsiteY62" fmla="*/ 1619794 h 2473608"/>
              <a:gd name="connsiteX63" fmla="*/ 1846379 w 3109122"/>
              <a:gd name="connsiteY63" fmla="*/ 1663337 h 2473608"/>
              <a:gd name="connsiteX64" fmla="*/ 1820253 w 3109122"/>
              <a:gd name="connsiteY64" fmla="*/ 1698172 h 2473608"/>
              <a:gd name="connsiteX65" fmla="*/ 1802836 w 3109122"/>
              <a:gd name="connsiteY65" fmla="*/ 1733006 h 2473608"/>
              <a:gd name="connsiteX66" fmla="*/ 1768002 w 3109122"/>
              <a:gd name="connsiteY66" fmla="*/ 1767840 h 2473608"/>
              <a:gd name="connsiteX67" fmla="*/ 1733168 w 3109122"/>
              <a:gd name="connsiteY67" fmla="*/ 1811383 h 2473608"/>
              <a:gd name="connsiteX68" fmla="*/ 1724459 w 3109122"/>
              <a:gd name="connsiteY68" fmla="*/ 1837509 h 2473608"/>
              <a:gd name="connsiteX69" fmla="*/ 1707042 w 3109122"/>
              <a:gd name="connsiteY69" fmla="*/ 1863634 h 2473608"/>
              <a:gd name="connsiteX70" fmla="*/ 1698333 w 3109122"/>
              <a:gd name="connsiteY70" fmla="*/ 1889760 h 2473608"/>
              <a:gd name="connsiteX71" fmla="*/ 1680916 w 3109122"/>
              <a:gd name="connsiteY71" fmla="*/ 1924594 h 2473608"/>
              <a:gd name="connsiteX72" fmla="*/ 1646082 w 3109122"/>
              <a:gd name="connsiteY72" fmla="*/ 2011680 h 2473608"/>
              <a:gd name="connsiteX73" fmla="*/ 1654791 w 3109122"/>
              <a:gd name="connsiteY73" fmla="*/ 2037806 h 2473608"/>
              <a:gd name="connsiteX74" fmla="*/ 1707042 w 3109122"/>
              <a:gd name="connsiteY74" fmla="*/ 2002972 h 2473608"/>
              <a:gd name="connsiteX75" fmla="*/ 1794128 w 3109122"/>
              <a:gd name="connsiteY75" fmla="*/ 1976846 h 2473608"/>
              <a:gd name="connsiteX76" fmla="*/ 1837671 w 3109122"/>
              <a:gd name="connsiteY76" fmla="*/ 1950720 h 2473608"/>
              <a:gd name="connsiteX77" fmla="*/ 1872505 w 3109122"/>
              <a:gd name="connsiteY77" fmla="*/ 1933303 h 2473608"/>
              <a:gd name="connsiteX78" fmla="*/ 1924756 w 3109122"/>
              <a:gd name="connsiteY78" fmla="*/ 1907177 h 2473608"/>
              <a:gd name="connsiteX79" fmla="*/ 1985716 w 3109122"/>
              <a:gd name="connsiteY79" fmla="*/ 1872343 h 2473608"/>
              <a:gd name="connsiteX80" fmla="*/ 2011842 w 3109122"/>
              <a:gd name="connsiteY80" fmla="*/ 1846217 h 2473608"/>
              <a:gd name="connsiteX81" fmla="*/ 2064093 w 3109122"/>
              <a:gd name="connsiteY81" fmla="*/ 1820092 h 2473608"/>
              <a:gd name="connsiteX82" fmla="*/ 2133762 w 3109122"/>
              <a:gd name="connsiteY82" fmla="*/ 1750423 h 2473608"/>
              <a:gd name="connsiteX83" fmla="*/ 2177305 w 3109122"/>
              <a:gd name="connsiteY83" fmla="*/ 1724297 h 2473608"/>
              <a:gd name="connsiteX84" fmla="*/ 2212139 w 3109122"/>
              <a:gd name="connsiteY84" fmla="*/ 1689463 h 2473608"/>
              <a:gd name="connsiteX85" fmla="*/ 2238265 w 3109122"/>
              <a:gd name="connsiteY85" fmla="*/ 1672046 h 2473608"/>
              <a:gd name="connsiteX86" fmla="*/ 2299225 w 3109122"/>
              <a:gd name="connsiteY86" fmla="*/ 1619794 h 2473608"/>
              <a:gd name="connsiteX87" fmla="*/ 2342768 w 3109122"/>
              <a:gd name="connsiteY87" fmla="*/ 1593669 h 2473608"/>
              <a:gd name="connsiteX88" fmla="*/ 2455979 w 3109122"/>
              <a:gd name="connsiteY88" fmla="*/ 1541417 h 2473608"/>
              <a:gd name="connsiteX89" fmla="*/ 2490813 w 3109122"/>
              <a:gd name="connsiteY89" fmla="*/ 1515292 h 2473608"/>
              <a:gd name="connsiteX90" fmla="*/ 2525648 w 3109122"/>
              <a:gd name="connsiteY90" fmla="*/ 1497874 h 2473608"/>
              <a:gd name="connsiteX91" fmla="*/ 2638859 w 3109122"/>
              <a:gd name="connsiteY91" fmla="*/ 1436914 h 2473608"/>
              <a:gd name="connsiteX92" fmla="*/ 2682402 w 3109122"/>
              <a:gd name="connsiteY92" fmla="*/ 1428206 h 2473608"/>
              <a:gd name="connsiteX93" fmla="*/ 2708528 w 3109122"/>
              <a:gd name="connsiteY93" fmla="*/ 1410789 h 2473608"/>
              <a:gd name="connsiteX94" fmla="*/ 2778196 w 3109122"/>
              <a:gd name="connsiteY94" fmla="*/ 1384663 h 2473608"/>
              <a:gd name="connsiteX95" fmla="*/ 2813031 w 3109122"/>
              <a:gd name="connsiteY95" fmla="*/ 1367246 h 2473608"/>
              <a:gd name="connsiteX96" fmla="*/ 2865282 w 3109122"/>
              <a:gd name="connsiteY96" fmla="*/ 1349829 h 2473608"/>
              <a:gd name="connsiteX97" fmla="*/ 2917533 w 3109122"/>
              <a:gd name="connsiteY97" fmla="*/ 1323703 h 2473608"/>
              <a:gd name="connsiteX98" fmla="*/ 2952368 w 3109122"/>
              <a:gd name="connsiteY98" fmla="*/ 1367246 h 2473608"/>
              <a:gd name="connsiteX99" fmla="*/ 2969785 w 3109122"/>
              <a:gd name="connsiteY99" fmla="*/ 1419497 h 2473608"/>
              <a:gd name="connsiteX100" fmla="*/ 2987202 w 3109122"/>
              <a:gd name="connsiteY100" fmla="*/ 1445623 h 2473608"/>
              <a:gd name="connsiteX101" fmla="*/ 3013328 w 3109122"/>
              <a:gd name="connsiteY101" fmla="*/ 1515292 h 2473608"/>
              <a:gd name="connsiteX102" fmla="*/ 3030745 w 3109122"/>
              <a:gd name="connsiteY102" fmla="*/ 1550126 h 2473608"/>
              <a:gd name="connsiteX103" fmla="*/ 3056871 w 3109122"/>
              <a:gd name="connsiteY103" fmla="*/ 1602377 h 2473608"/>
              <a:gd name="connsiteX104" fmla="*/ 3065579 w 3109122"/>
              <a:gd name="connsiteY104" fmla="*/ 1628503 h 2473608"/>
              <a:gd name="connsiteX105" fmla="*/ 3082996 w 3109122"/>
              <a:gd name="connsiteY105" fmla="*/ 1663337 h 2473608"/>
              <a:gd name="connsiteX106" fmla="*/ 3109122 w 3109122"/>
              <a:gd name="connsiteY106" fmla="*/ 1724297 h 2473608"/>
              <a:gd name="connsiteX107" fmla="*/ 3030745 w 3109122"/>
              <a:gd name="connsiteY107" fmla="*/ 1776549 h 2473608"/>
              <a:gd name="connsiteX108" fmla="*/ 3004619 w 3109122"/>
              <a:gd name="connsiteY108" fmla="*/ 1793966 h 2473608"/>
              <a:gd name="connsiteX109" fmla="*/ 2917533 w 3109122"/>
              <a:gd name="connsiteY109" fmla="*/ 1820092 h 2473608"/>
              <a:gd name="connsiteX110" fmla="*/ 2839156 w 3109122"/>
              <a:gd name="connsiteY110" fmla="*/ 1854926 h 2473608"/>
              <a:gd name="connsiteX111" fmla="*/ 2743362 w 3109122"/>
              <a:gd name="connsiteY111" fmla="*/ 1872343 h 2473608"/>
              <a:gd name="connsiteX112" fmla="*/ 2717236 w 3109122"/>
              <a:gd name="connsiteY112" fmla="*/ 1889760 h 2473608"/>
              <a:gd name="connsiteX113" fmla="*/ 2673693 w 3109122"/>
              <a:gd name="connsiteY113" fmla="*/ 1898469 h 2473608"/>
              <a:gd name="connsiteX114" fmla="*/ 2647568 w 3109122"/>
              <a:gd name="connsiteY114" fmla="*/ 1907177 h 2473608"/>
              <a:gd name="connsiteX115" fmla="*/ 2604025 w 3109122"/>
              <a:gd name="connsiteY115" fmla="*/ 1915886 h 2473608"/>
              <a:gd name="connsiteX116" fmla="*/ 2551773 w 3109122"/>
              <a:gd name="connsiteY116" fmla="*/ 1933303 h 2473608"/>
              <a:gd name="connsiteX117" fmla="*/ 2516939 w 3109122"/>
              <a:gd name="connsiteY117" fmla="*/ 1942012 h 2473608"/>
              <a:gd name="connsiteX118" fmla="*/ 2473396 w 3109122"/>
              <a:gd name="connsiteY118" fmla="*/ 1959429 h 2473608"/>
              <a:gd name="connsiteX119" fmla="*/ 2447271 w 3109122"/>
              <a:gd name="connsiteY119" fmla="*/ 1968137 h 2473608"/>
              <a:gd name="connsiteX120" fmla="*/ 2403728 w 3109122"/>
              <a:gd name="connsiteY120" fmla="*/ 1985554 h 2473608"/>
              <a:gd name="connsiteX121" fmla="*/ 2368893 w 3109122"/>
              <a:gd name="connsiteY121" fmla="*/ 1994263 h 2473608"/>
              <a:gd name="connsiteX122" fmla="*/ 2290516 w 3109122"/>
              <a:gd name="connsiteY122" fmla="*/ 2011680 h 2473608"/>
              <a:gd name="connsiteX123" fmla="*/ 2238265 w 3109122"/>
              <a:gd name="connsiteY123" fmla="*/ 2037806 h 2473608"/>
              <a:gd name="connsiteX124" fmla="*/ 2177305 w 3109122"/>
              <a:gd name="connsiteY124" fmla="*/ 2072640 h 2473608"/>
              <a:gd name="connsiteX125" fmla="*/ 2142471 w 3109122"/>
              <a:gd name="connsiteY125" fmla="*/ 2081349 h 2473608"/>
              <a:gd name="connsiteX126" fmla="*/ 2055385 w 3109122"/>
              <a:gd name="connsiteY126" fmla="*/ 2124892 h 2473608"/>
              <a:gd name="connsiteX127" fmla="*/ 2029259 w 3109122"/>
              <a:gd name="connsiteY127" fmla="*/ 2142309 h 2473608"/>
              <a:gd name="connsiteX128" fmla="*/ 1968299 w 3109122"/>
              <a:gd name="connsiteY128" fmla="*/ 2168434 h 2473608"/>
              <a:gd name="connsiteX129" fmla="*/ 1933465 w 3109122"/>
              <a:gd name="connsiteY129" fmla="*/ 2194560 h 2473608"/>
              <a:gd name="connsiteX130" fmla="*/ 1907339 w 3109122"/>
              <a:gd name="connsiteY130" fmla="*/ 2203269 h 2473608"/>
              <a:gd name="connsiteX131" fmla="*/ 1872505 w 3109122"/>
              <a:gd name="connsiteY131" fmla="*/ 2220686 h 2473608"/>
              <a:gd name="connsiteX132" fmla="*/ 1802836 w 3109122"/>
              <a:gd name="connsiteY132" fmla="*/ 2264229 h 2473608"/>
              <a:gd name="connsiteX133" fmla="*/ 1741876 w 3109122"/>
              <a:gd name="connsiteY133" fmla="*/ 2290354 h 2473608"/>
              <a:gd name="connsiteX134" fmla="*/ 1689625 w 3109122"/>
              <a:gd name="connsiteY134" fmla="*/ 2307772 h 2473608"/>
              <a:gd name="connsiteX135" fmla="*/ 1585122 w 3109122"/>
              <a:gd name="connsiteY135" fmla="*/ 2351314 h 2473608"/>
              <a:gd name="connsiteX136" fmla="*/ 1515453 w 3109122"/>
              <a:gd name="connsiteY136" fmla="*/ 2368732 h 2473608"/>
              <a:gd name="connsiteX137" fmla="*/ 1454493 w 3109122"/>
              <a:gd name="connsiteY137" fmla="*/ 2394857 h 2473608"/>
              <a:gd name="connsiteX138" fmla="*/ 1428368 w 3109122"/>
              <a:gd name="connsiteY138" fmla="*/ 2412274 h 2473608"/>
              <a:gd name="connsiteX139" fmla="*/ 1402242 w 3109122"/>
              <a:gd name="connsiteY139" fmla="*/ 2420983 h 2473608"/>
              <a:gd name="connsiteX140" fmla="*/ 1349991 w 3109122"/>
              <a:gd name="connsiteY140" fmla="*/ 2447109 h 2473608"/>
              <a:gd name="connsiteX141" fmla="*/ 1306448 w 3109122"/>
              <a:gd name="connsiteY141" fmla="*/ 2473234 h 2473608"/>
              <a:gd name="connsiteX142" fmla="*/ 1280322 w 3109122"/>
              <a:gd name="connsiteY142" fmla="*/ 2455817 h 2473608"/>
              <a:gd name="connsiteX143" fmla="*/ 1254196 w 3109122"/>
              <a:gd name="connsiteY143" fmla="*/ 2386149 h 2473608"/>
              <a:gd name="connsiteX144" fmla="*/ 1245488 w 3109122"/>
              <a:gd name="connsiteY144" fmla="*/ 2360023 h 2473608"/>
              <a:gd name="connsiteX145" fmla="*/ 1228071 w 3109122"/>
              <a:gd name="connsiteY145" fmla="*/ 2333897 h 2473608"/>
              <a:gd name="connsiteX146" fmla="*/ 1210653 w 3109122"/>
              <a:gd name="connsiteY146" fmla="*/ 2281646 h 2473608"/>
              <a:gd name="connsiteX147" fmla="*/ 1201945 w 3109122"/>
              <a:gd name="connsiteY147" fmla="*/ 2246812 h 2473608"/>
              <a:gd name="connsiteX148" fmla="*/ 1184528 w 3109122"/>
              <a:gd name="connsiteY148" fmla="*/ 2229394 h 2473608"/>
              <a:gd name="connsiteX149" fmla="*/ 1167111 w 3109122"/>
              <a:gd name="connsiteY149" fmla="*/ 2194560 h 2473608"/>
              <a:gd name="connsiteX150" fmla="*/ 1140985 w 3109122"/>
              <a:gd name="connsiteY150" fmla="*/ 2098766 h 2473608"/>
              <a:gd name="connsiteX151" fmla="*/ 1123568 w 3109122"/>
              <a:gd name="connsiteY151" fmla="*/ 2063932 h 2473608"/>
              <a:gd name="connsiteX152" fmla="*/ 1106151 w 3109122"/>
              <a:gd name="connsiteY152" fmla="*/ 1994263 h 2473608"/>
              <a:gd name="connsiteX153" fmla="*/ 1114859 w 3109122"/>
              <a:gd name="connsiteY153" fmla="*/ 1968137 h 2473608"/>
              <a:gd name="connsiteX154" fmla="*/ 1140985 w 3109122"/>
              <a:gd name="connsiteY154" fmla="*/ 1959429 h 2473608"/>
              <a:gd name="connsiteX155" fmla="*/ 1193236 w 3109122"/>
              <a:gd name="connsiteY155" fmla="*/ 1924594 h 2473608"/>
              <a:gd name="connsiteX156" fmla="*/ 1245488 w 3109122"/>
              <a:gd name="connsiteY156" fmla="*/ 1889760 h 2473608"/>
              <a:gd name="connsiteX157" fmla="*/ 1306448 w 3109122"/>
              <a:gd name="connsiteY157" fmla="*/ 1846217 h 2473608"/>
              <a:gd name="connsiteX158" fmla="*/ 1367408 w 3109122"/>
              <a:gd name="connsiteY158" fmla="*/ 1793966 h 2473608"/>
              <a:gd name="connsiteX159" fmla="*/ 1384825 w 3109122"/>
              <a:gd name="connsiteY159" fmla="*/ 1767840 h 2473608"/>
              <a:gd name="connsiteX160" fmla="*/ 1410951 w 3109122"/>
              <a:gd name="connsiteY160" fmla="*/ 1741714 h 2473608"/>
              <a:gd name="connsiteX161" fmla="*/ 1445785 w 3109122"/>
              <a:gd name="connsiteY161" fmla="*/ 1689463 h 2473608"/>
              <a:gd name="connsiteX162" fmla="*/ 1471911 w 3109122"/>
              <a:gd name="connsiteY162" fmla="*/ 1645920 h 2473608"/>
              <a:gd name="connsiteX163" fmla="*/ 1480619 w 3109122"/>
              <a:gd name="connsiteY163" fmla="*/ 1619794 h 2473608"/>
              <a:gd name="connsiteX164" fmla="*/ 1498036 w 3109122"/>
              <a:gd name="connsiteY164" fmla="*/ 1593669 h 2473608"/>
              <a:gd name="connsiteX165" fmla="*/ 1506745 w 3109122"/>
              <a:gd name="connsiteY165" fmla="*/ 1558834 h 2473608"/>
              <a:gd name="connsiteX166" fmla="*/ 1532871 w 3109122"/>
              <a:gd name="connsiteY166" fmla="*/ 1497874 h 2473608"/>
              <a:gd name="connsiteX167" fmla="*/ 1558996 w 3109122"/>
              <a:gd name="connsiteY167" fmla="*/ 1384663 h 2473608"/>
              <a:gd name="connsiteX168" fmla="*/ 1550288 w 3109122"/>
              <a:gd name="connsiteY168" fmla="*/ 1045029 h 2473608"/>
              <a:gd name="connsiteX169" fmla="*/ 1541579 w 3109122"/>
              <a:gd name="connsiteY169" fmla="*/ 1010194 h 2473608"/>
              <a:gd name="connsiteX170" fmla="*/ 1524162 w 3109122"/>
              <a:gd name="connsiteY170" fmla="*/ 975360 h 2473608"/>
              <a:gd name="connsiteX171" fmla="*/ 1506745 w 3109122"/>
              <a:gd name="connsiteY171" fmla="*/ 896983 h 2473608"/>
              <a:gd name="connsiteX172" fmla="*/ 1498036 w 3109122"/>
              <a:gd name="connsiteY172" fmla="*/ 870857 h 2473608"/>
              <a:gd name="connsiteX173" fmla="*/ 1480619 w 3109122"/>
              <a:gd name="connsiteY173" fmla="*/ 801189 h 2473608"/>
              <a:gd name="connsiteX174" fmla="*/ 1454493 w 3109122"/>
              <a:gd name="connsiteY174" fmla="*/ 775063 h 2473608"/>
              <a:gd name="connsiteX175" fmla="*/ 1437076 w 3109122"/>
              <a:gd name="connsiteY175" fmla="*/ 740229 h 2473608"/>
              <a:gd name="connsiteX176" fmla="*/ 1419659 w 3109122"/>
              <a:gd name="connsiteY176" fmla="*/ 714103 h 2473608"/>
              <a:gd name="connsiteX177" fmla="*/ 1393533 w 3109122"/>
              <a:gd name="connsiteY177" fmla="*/ 670560 h 2473608"/>
              <a:gd name="connsiteX178" fmla="*/ 1323865 w 3109122"/>
              <a:gd name="connsiteY178" fmla="*/ 600892 h 2473608"/>
              <a:gd name="connsiteX179" fmla="*/ 1280322 w 3109122"/>
              <a:gd name="connsiteY179" fmla="*/ 566057 h 2473608"/>
              <a:gd name="connsiteX180" fmla="*/ 1245488 w 3109122"/>
              <a:gd name="connsiteY180" fmla="*/ 539932 h 2473608"/>
              <a:gd name="connsiteX181" fmla="*/ 1158402 w 3109122"/>
              <a:gd name="connsiteY181" fmla="*/ 522514 h 2473608"/>
              <a:gd name="connsiteX182" fmla="*/ 1114859 w 3109122"/>
              <a:gd name="connsiteY182" fmla="*/ 513806 h 2473608"/>
              <a:gd name="connsiteX183" fmla="*/ 1010356 w 3109122"/>
              <a:gd name="connsiteY183" fmla="*/ 496389 h 2473608"/>
              <a:gd name="connsiteX184" fmla="*/ 662013 w 3109122"/>
              <a:gd name="connsiteY184" fmla="*/ 505097 h 2473608"/>
              <a:gd name="connsiteX185" fmla="*/ 609762 w 3109122"/>
              <a:gd name="connsiteY185" fmla="*/ 522514 h 2473608"/>
              <a:gd name="connsiteX186" fmla="*/ 583636 w 3109122"/>
              <a:gd name="connsiteY186" fmla="*/ 539932 h 2473608"/>
              <a:gd name="connsiteX187" fmla="*/ 557511 w 3109122"/>
              <a:gd name="connsiteY187" fmla="*/ 548640 h 2473608"/>
              <a:gd name="connsiteX188" fmla="*/ 513968 w 3109122"/>
              <a:gd name="connsiteY188" fmla="*/ 592183 h 2473608"/>
              <a:gd name="connsiteX189" fmla="*/ 487842 w 3109122"/>
              <a:gd name="connsiteY189" fmla="*/ 609600 h 2473608"/>
              <a:gd name="connsiteX190" fmla="*/ 470425 w 3109122"/>
              <a:gd name="connsiteY190" fmla="*/ 635726 h 2473608"/>
              <a:gd name="connsiteX191" fmla="*/ 461716 w 3109122"/>
              <a:gd name="connsiteY191" fmla="*/ 661852 h 2473608"/>
              <a:gd name="connsiteX192" fmla="*/ 444299 w 3109122"/>
              <a:gd name="connsiteY192" fmla="*/ 705394 h 2473608"/>
              <a:gd name="connsiteX193" fmla="*/ 435591 w 3109122"/>
              <a:gd name="connsiteY193" fmla="*/ 766354 h 2473608"/>
              <a:gd name="connsiteX194" fmla="*/ 453008 w 3109122"/>
              <a:gd name="connsiteY194" fmla="*/ 1001486 h 2473608"/>
              <a:gd name="connsiteX195" fmla="*/ 461716 w 3109122"/>
              <a:gd name="connsiteY195" fmla="*/ 1027612 h 2473608"/>
              <a:gd name="connsiteX196" fmla="*/ 496551 w 3109122"/>
              <a:gd name="connsiteY196" fmla="*/ 1079863 h 2473608"/>
              <a:gd name="connsiteX197" fmla="*/ 548802 w 3109122"/>
              <a:gd name="connsiteY197" fmla="*/ 1123406 h 2473608"/>
              <a:gd name="connsiteX198" fmla="*/ 496551 w 3109122"/>
              <a:gd name="connsiteY198" fmla="*/ 1158240 h 2473608"/>
              <a:gd name="connsiteX199" fmla="*/ 435591 w 3109122"/>
              <a:gd name="connsiteY199" fmla="*/ 1175657 h 2473608"/>
              <a:gd name="connsiteX200" fmla="*/ 400756 w 3109122"/>
              <a:gd name="connsiteY200" fmla="*/ 1184366 h 2473608"/>
              <a:gd name="connsiteX201" fmla="*/ 374631 w 3109122"/>
              <a:gd name="connsiteY201" fmla="*/ 1193074 h 2473608"/>
              <a:gd name="connsiteX202" fmla="*/ 331088 w 3109122"/>
              <a:gd name="connsiteY202" fmla="*/ 1210492 h 2473608"/>
              <a:gd name="connsiteX203" fmla="*/ 261419 w 3109122"/>
              <a:gd name="connsiteY203" fmla="*/ 1219200 h 2473608"/>
              <a:gd name="connsiteX204" fmla="*/ 209168 w 3109122"/>
              <a:gd name="connsiteY204" fmla="*/ 1236617 h 2473608"/>
              <a:gd name="connsiteX205" fmla="*/ 139499 w 3109122"/>
              <a:gd name="connsiteY205" fmla="*/ 1254034 h 2473608"/>
              <a:gd name="connsiteX206" fmla="*/ 78539 w 3109122"/>
              <a:gd name="connsiteY206" fmla="*/ 1201783 h 2473608"/>
              <a:gd name="connsiteX207" fmla="*/ 69831 w 3109122"/>
              <a:gd name="connsiteY207" fmla="*/ 1166949 h 2473608"/>
              <a:gd name="connsiteX208" fmla="*/ 52413 w 3109122"/>
              <a:gd name="connsiteY208" fmla="*/ 1140823 h 2473608"/>
              <a:gd name="connsiteX209" fmla="*/ 34996 w 3109122"/>
              <a:gd name="connsiteY209" fmla="*/ 1105989 h 2473608"/>
              <a:gd name="connsiteX210" fmla="*/ 162 w 3109122"/>
              <a:gd name="connsiteY210" fmla="*/ 844732 h 247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</a:cxnLst>
            <a:rect l="l" t="t" r="r" b="b"/>
            <a:pathLst>
              <a:path w="3109122" h="2473608">
                <a:moveTo>
                  <a:pt x="162" y="844732"/>
                </a:moveTo>
                <a:cubicBezTo>
                  <a:pt x="-1289" y="793932"/>
                  <a:pt x="18718" y="816329"/>
                  <a:pt x="26288" y="801189"/>
                </a:cubicBezTo>
                <a:cubicBezTo>
                  <a:pt x="62345" y="729073"/>
                  <a:pt x="2494" y="823816"/>
                  <a:pt x="52413" y="748937"/>
                </a:cubicBezTo>
                <a:cubicBezTo>
                  <a:pt x="55316" y="725714"/>
                  <a:pt x="56218" y="702153"/>
                  <a:pt x="61122" y="679269"/>
                </a:cubicBezTo>
                <a:cubicBezTo>
                  <a:pt x="64969" y="661317"/>
                  <a:pt x="78539" y="627017"/>
                  <a:pt x="78539" y="627017"/>
                </a:cubicBezTo>
                <a:cubicBezTo>
                  <a:pt x="89845" y="547879"/>
                  <a:pt x="80757" y="585533"/>
                  <a:pt x="104665" y="513806"/>
                </a:cubicBezTo>
                <a:cubicBezTo>
                  <a:pt x="107568" y="505097"/>
                  <a:pt x="106882" y="494171"/>
                  <a:pt x="113373" y="487680"/>
                </a:cubicBezTo>
                <a:cubicBezTo>
                  <a:pt x="119179" y="481874"/>
                  <a:pt x="125865" y="476832"/>
                  <a:pt x="130791" y="470263"/>
                </a:cubicBezTo>
                <a:cubicBezTo>
                  <a:pt x="143351" y="453517"/>
                  <a:pt x="150823" y="432814"/>
                  <a:pt x="165625" y="418012"/>
                </a:cubicBezTo>
                <a:lnTo>
                  <a:pt x="191751" y="391886"/>
                </a:lnTo>
                <a:cubicBezTo>
                  <a:pt x="202701" y="359034"/>
                  <a:pt x="205348" y="343452"/>
                  <a:pt x="235293" y="313509"/>
                </a:cubicBezTo>
                <a:cubicBezTo>
                  <a:pt x="241099" y="307703"/>
                  <a:pt x="245879" y="300647"/>
                  <a:pt x="252711" y="296092"/>
                </a:cubicBezTo>
                <a:cubicBezTo>
                  <a:pt x="263513" y="288891"/>
                  <a:pt x="275934" y="284480"/>
                  <a:pt x="287545" y="278674"/>
                </a:cubicBezTo>
                <a:cubicBezTo>
                  <a:pt x="293351" y="269966"/>
                  <a:pt x="297561" y="259950"/>
                  <a:pt x="304962" y="252549"/>
                </a:cubicBezTo>
                <a:cubicBezTo>
                  <a:pt x="312363" y="245148"/>
                  <a:pt x="322915" y="241670"/>
                  <a:pt x="331088" y="235132"/>
                </a:cubicBezTo>
                <a:cubicBezTo>
                  <a:pt x="389294" y="188566"/>
                  <a:pt x="291183" y="252957"/>
                  <a:pt x="383339" y="200297"/>
                </a:cubicBezTo>
                <a:cubicBezTo>
                  <a:pt x="392426" y="195104"/>
                  <a:pt x="400277" y="187892"/>
                  <a:pt x="409465" y="182880"/>
                </a:cubicBezTo>
                <a:cubicBezTo>
                  <a:pt x="432258" y="170447"/>
                  <a:pt x="455910" y="159657"/>
                  <a:pt x="479133" y="148046"/>
                </a:cubicBezTo>
                <a:cubicBezTo>
                  <a:pt x="490745" y="142240"/>
                  <a:pt x="503166" y="137830"/>
                  <a:pt x="513968" y="130629"/>
                </a:cubicBezTo>
                <a:cubicBezTo>
                  <a:pt x="531385" y="119017"/>
                  <a:pt x="545911" y="100871"/>
                  <a:pt x="566219" y="95794"/>
                </a:cubicBezTo>
                <a:cubicBezTo>
                  <a:pt x="618861" y="82634"/>
                  <a:pt x="589703" y="90870"/>
                  <a:pt x="653305" y="69669"/>
                </a:cubicBezTo>
                <a:cubicBezTo>
                  <a:pt x="662014" y="66766"/>
                  <a:pt x="670429" y="62760"/>
                  <a:pt x="679431" y="60960"/>
                </a:cubicBezTo>
                <a:cubicBezTo>
                  <a:pt x="693945" y="58057"/>
                  <a:pt x="708693" y="56147"/>
                  <a:pt x="722973" y="52252"/>
                </a:cubicBezTo>
                <a:cubicBezTo>
                  <a:pt x="740686" y="47421"/>
                  <a:pt x="757303" y="38817"/>
                  <a:pt x="775225" y="34834"/>
                </a:cubicBezTo>
                <a:cubicBezTo>
                  <a:pt x="809699" y="27173"/>
                  <a:pt x="844857" y="22996"/>
                  <a:pt x="879728" y="17417"/>
                </a:cubicBezTo>
                <a:lnTo>
                  <a:pt x="992939" y="0"/>
                </a:lnTo>
                <a:cubicBezTo>
                  <a:pt x="1132276" y="2903"/>
                  <a:pt x="1271783" y="1253"/>
                  <a:pt x="1410951" y="8709"/>
                </a:cubicBezTo>
                <a:cubicBezTo>
                  <a:pt x="1434854" y="9990"/>
                  <a:pt x="1480619" y="26126"/>
                  <a:pt x="1480619" y="26126"/>
                </a:cubicBezTo>
                <a:cubicBezTo>
                  <a:pt x="1489328" y="31932"/>
                  <a:pt x="1497125" y="39420"/>
                  <a:pt x="1506745" y="43543"/>
                </a:cubicBezTo>
                <a:cubicBezTo>
                  <a:pt x="1517746" y="48258"/>
                  <a:pt x="1530071" y="48964"/>
                  <a:pt x="1541579" y="52252"/>
                </a:cubicBezTo>
                <a:cubicBezTo>
                  <a:pt x="1550405" y="54774"/>
                  <a:pt x="1558996" y="58057"/>
                  <a:pt x="1567705" y="60960"/>
                </a:cubicBezTo>
                <a:cubicBezTo>
                  <a:pt x="1579316" y="69669"/>
                  <a:pt x="1589937" y="79885"/>
                  <a:pt x="1602539" y="87086"/>
                </a:cubicBezTo>
                <a:cubicBezTo>
                  <a:pt x="1610509" y="91640"/>
                  <a:pt x="1621419" y="90158"/>
                  <a:pt x="1628665" y="95794"/>
                </a:cubicBezTo>
                <a:cubicBezTo>
                  <a:pt x="1648108" y="110916"/>
                  <a:pt x="1663499" y="130629"/>
                  <a:pt x="1680916" y="148046"/>
                </a:cubicBezTo>
                <a:lnTo>
                  <a:pt x="1707042" y="174172"/>
                </a:lnTo>
                <a:cubicBezTo>
                  <a:pt x="1715751" y="182880"/>
                  <a:pt x="1722153" y="194789"/>
                  <a:pt x="1733168" y="200297"/>
                </a:cubicBezTo>
                <a:lnTo>
                  <a:pt x="1768002" y="217714"/>
                </a:lnTo>
                <a:cubicBezTo>
                  <a:pt x="1773808" y="223520"/>
                  <a:pt x="1781195" y="228091"/>
                  <a:pt x="1785419" y="235132"/>
                </a:cubicBezTo>
                <a:cubicBezTo>
                  <a:pt x="1790142" y="243003"/>
                  <a:pt x="1788394" y="254089"/>
                  <a:pt x="1794128" y="261257"/>
                </a:cubicBezTo>
                <a:cubicBezTo>
                  <a:pt x="1800666" y="269430"/>
                  <a:pt x="1811545" y="272868"/>
                  <a:pt x="1820253" y="278674"/>
                </a:cubicBezTo>
                <a:cubicBezTo>
                  <a:pt x="1851334" y="325293"/>
                  <a:pt x="1830272" y="297402"/>
                  <a:pt x="1889922" y="357052"/>
                </a:cubicBezTo>
                <a:lnTo>
                  <a:pt x="1916048" y="383177"/>
                </a:lnTo>
                <a:cubicBezTo>
                  <a:pt x="1943233" y="464739"/>
                  <a:pt x="1898700" y="344112"/>
                  <a:pt x="1950882" y="435429"/>
                </a:cubicBezTo>
                <a:cubicBezTo>
                  <a:pt x="1956820" y="445821"/>
                  <a:pt x="1953653" y="459871"/>
                  <a:pt x="1959591" y="470263"/>
                </a:cubicBezTo>
                <a:cubicBezTo>
                  <a:pt x="1965701" y="480956"/>
                  <a:pt x="1978885" y="486142"/>
                  <a:pt x="1985716" y="496389"/>
                </a:cubicBezTo>
                <a:cubicBezTo>
                  <a:pt x="2042013" y="580834"/>
                  <a:pt x="1991865" y="516541"/>
                  <a:pt x="2020551" y="583474"/>
                </a:cubicBezTo>
                <a:cubicBezTo>
                  <a:pt x="2024674" y="593094"/>
                  <a:pt x="2032162" y="600891"/>
                  <a:pt x="2037968" y="609600"/>
                </a:cubicBezTo>
                <a:cubicBezTo>
                  <a:pt x="2040871" y="624114"/>
                  <a:pt x="2043086" y="638783"/>
                  <a:pt x="2046676" y="653143"/>
                </a:cubicBezTo>
                <a:cubicBezTo>
                  <a:pt x="2048902" y="662049"/>
                  <a:pt x="2053020" y="670399"/>
                  <a:pt x="2055385" y="679269"/>
                </a:cubicBezTo>
                <a:cubicBezTo>
                  <a:pt x="2064637" y="713963"/>
                  <a:pt x="2074469" y="748563"/>
                  <a:pt x="2081511" y="783772"/>
                </a:cubicBezTo>
                <a:cubicBezTo>
                  <a:pt x="2084414" y="798286"/>
                  <a:pt x="2087786" y="812714"/>
                  <a:pt x="2090219" y="827314"/>
                </a:cubicBezTo>
                <a:cubicBezTo>
                  <a:pt x="2093594" y="847561"/>
                  <a:pt x="2095807" y="867986"/>
                  <a:pt x="2098928" y="888274"/>
                </a:cubicBezTo>
                <a:cubicBezTo>
                  <a:pt x="2101613" y="905726"/>
                  <a:pt x="2104733" y="923109"/>
                  <a:pt x="2107636" y="940526"/>
                </a:cubicBezTo>
                <a:cubicBezTo>
                  <a:pt x="2104733" y="1030515"/>
                  <a:pt x="2104064" y="1120603"/>
                  <a:pt x="2098928" y="1210492"/>
                </a:cubicBezTo>
                <a:cubicBezTo>
                  <a:pt x="2097855" y="1229266"/>
                  <a:pt x="2079738" y="1274997"/>
                  <a:pt x="2072802" y="1288869"/>
                </a:cubicBezTo>
                <a:cubicBezTo>
                  <a:pt x="2068121" y="1298230"/>
                  <a:pt x="2059636" y="1305430"/>
                  <a:pt x="2055385" y="1314994"/>
                </a:cubicBezTo>
                <a:cubicBezTo>
                  <a:pt x="2036504" y="1357477"/>
                  <a:pt x="2044311" y="1366441"/>
                  <a:pt x="2020551" y="1402080"/>
                </a:cubicBezTo>
                <a:cubicBezTo>
                  <a:pt x="2015996" y="1408912"/>
                  <a:pt x="2008262" y="1413086"/>
                  <a:pt x="2003133" y="1419497"/>
                </a:cubicBezTo>
                <a:cubicBezTo>
                  <a:pt x="1996595" y="1427670"/>
                  <a:pt x="1991522" y="1436914"/>
                  <a:pt x="1985716" y="1445623"/>
                </a:cubicBezTo>
                <a:cubicBezTo>
                  <a:pt x="1965297" y="1506884"/>
                  <a:pt x="1991869" y="1431267"/>
                  <a:pt x="1959591" y="1506583"/>
                </a:cubicBezTo>
                <a:cubicBezTo>
                  <a:pt x="1955975" y="1515021"/>
                  <a:pt x="1955437" y="1524739"/>
                  <a:pt x="1950882" y="1532709"/>
                </a:cubicBezTo>
                <a:cubicBezTo>
                  <a:pt x="1943681" y="1545311"/>
                  <a:pt x="1933079" y="1555652"/>
                  <a:pt x="1924756" y="1567543"/>
                </a:cubicBezTo>
                <a:cubicBezTo>
                  <a:pt x="1912752" y="1584692"/>
                  <a:pt x="1903177" y="1603593"/>
                  <a:pt x="1889922" y="1619794"/>
                </a:cubicBezTo>
                <a:cubicBezTo>
                  <a:pt x="1876924" y="1635681"/>
                  <a:pt x="1858695" y="1646916"/>
                  <a:pt x="1846379" y="1663337"/>
                </a:cubicBezTo>
                <a:cubicBezTo>
                  <a:pt x="1837670" y="1674949"/>
                  <a:pt x="1827946" y="1685864"/>
                  <a:pt x="1820253" y="1698172"/>
                </a:cubicBezTo>
                <a:cubicBezTo>
                  <a:pt x="1813373" y="1709181"/>
                  <a:pt x="1810625" y="1722621"/>
                  <a:pt x="1802836" y="1733006"/>
                </a:cubicBezTo>
                <a:cubicBezTo>
                  <a:pt x="1792983" y="1746143"/>
                  <a:pt x="1779613" y="1756229"/>
                  <a:pt x="1768002" y="1767840"/>
                </a:cubicBezTo>
                <a:cubicBezTo>
                  <a:pt x="1746111" y="1833509"/>
                  <a:pt x="1778186" y="1755110"/>
                  <a:pt x="1733168" y="1811383"/>
                </a:cubicBezTo>
                <a:cubicBezTo>
                  <a:pt x="1727433" y="1818551"/>
                  <a:pt x="1728564" y="1829298"/>
                  <a:pt x="1724459" y="1837509"/>
                </a:cubicBezTo>
                <a:cubicBezTo>
                  <a:pt x="1719778" y="1846870"/>
                  <a:pt x="1711723" y="1854273"/>
                  <a:pt x="1707042" y="1863634"/>
                </a:cubicBezTo>
                <a:cubicBezTo>
                  <a:pt x="1702937" y="1871845"/>
                  <a:pt x="1701949" y="1881322"/>
                  <a:pt x="1698333" y="1889760"/>
                </a:cubicBezTo>
                <a:cubicBezTo>
                  <a:pt x="1693219" y="1901692"/>
                  <a:pt x="1685737" y="1912541"/>
                  <a:pt x="1680916" y="1924594"/>
                </a:cubicBezTo>
                <a:cubicBezTo>
                  <a:pt x="1637872" y="2032206"/>
                  <a:pt x="1686928" y="1929988"/>
                  <a:pt x="1646082" y="2011680"/>
                </a:cubicBezTo>
                <a:cubicBezTo>
                  <a:pt x="1648985" y="2020389"/>
                  <a:pt x="1646268" y="2034397"/>
                  <a:pt x="1654791" y="2037806"/>
                </a:cubicBezTo>
                <a:cubicBezTo>
                  <a:pt x="1694732" y="2053782"/>
                  <a:pt x="1687399" y="2015249"/>
                  <a:pt x="1707042" y="2002972"/>
                </a:cubicBezTo>
                <a:cubicBezTo>
                  <a:pt x="1721182" y="1994134"/>
                  <a:pt x="1773730" y="1981945"/>
                  <a:pt x="1794128" y="1976846"/>
                </a:cubicBezTo>
                <a:cubicBezTo>
                  <a:pt x="1808642" y="1968137"/>
                  <a:pt x="1822875" y="1958940"/>
                  <a:pt x="1837671" y="1950720"/>
                </a:cubicBezTo>
                <a:cubicBezTo>
                  <a:pt x="1849019" y="1944415"/>
                  <a:pt x="1861234" y="1939744"/>
                  <a:pt x="1872505" y="1933303"/>
                </a:cubicBezTo>
                <a:cubicBezTo>
                  <a:pt x="1919775" y="1906292"/>
                  <a:pt x="1876856" y="1923145"/>
                  <a:pt x="1924756" y="1907177"/>
                </a:cubicBezTo>
                <a:cubicBezTo>
                  <a:pt x="1995453" y="1836483"/>
                  <a:pt x="1903844" y="1919128"/>
                  <a:pt x="1985716" y="1872343"/>
                </a:cubicBezTo>
                <a:cubicBezTo>
                  <a:pt x="1996409" y="1866233"/>
                  <a:pt x="2001595" y="1853049"/>
                  <a:pt x="2011842" y="1846217"/>
                </a:cubicBezTo>
                <a:cubicBezTo>
                  <a:pt x="2028044" y="1835416"/>
                  <a:pt x="2046676" y="1828800"/>
                  <a:pt x="2064093" y="1820092"/>
                </a:cubicBezTo>
                <a:cubicBezTo>
                  <a:pt x="2087316" y="1796869"/>
                  <a:pt x="2105600" y="1767320"/>
                  <a:pt x="2133762" y="1750423"/>
                </a:cubicBezTo>
                <a:cubicBezTo>
                  <a:pt x="2148276" y="1741714"/>
                  <a:pt x="2163944" y="1734689"/>
                  <a:pt x="2177305" y="1724297"/>
                </a:cubicBezTo>
                <a:cubicBezTo>
                  <a:pt x="2190267" y="1714216"/>
                  <a:pt x="2199671" y="1700150"/>
                  <a:pt x="2212139" y="1689463"/>
                </a:cubicBezTo>
                <a:cubicBezTo>
                  <a:pt x="2220086" y="1682652"/>
                  <a:pt x="2230224" y="1678746"/>
                  <a:pt x="2238265" y="1672046"/>
                </a:cubicBezTo>
                <a:cubicBezTo>
                  <a:pt x="2292081" y="1627199"/>
                  <a:pt x="2234000" y="1663277"/>
                  <a:pt x="2299225" y="1619794"/>
                </a:cubicBezTo>
                <a:cubicBezTo>
                  <a:pt x="2313309" y="1610405"/>
                  <a:pt x="2327629" y="1601239"/>
                  <a:pt x="2342768" y="1593669"/>
                </a:cubicBezTo>
                <a:cubicBezTo>
                  <a:pt x="2441228" y="1544440"/>
                  <a:pt x="2321157" y="1620064"/>
                  <a:pt x="2455979" y="1541417"/>
                </a:cubicBezTo>
                <a:cubicBezTo>
                  <a:pt x="2468516" y="1534104"/>
                  <a:pt x="2478505" y="1522984"/>
                  <a:pt x="2490813" y="1515292"/>
                </a:cubicBezTo>
                <a:cubicBezTo>
                  <a:pt x="2501822" y="1508411"/>
                  <a:pt x="2514299" y="1504179"/>
                  <a:pt x="2525648" y="1497874"/>
                </a:cubicBezTo>
                <a:cubicBezTo>
                  <a:pt x="2553026" y="1482664"/>
                  <a:pt x="2612999" y="1442086"/>
                  <a:pt x="2638859" y="1436914"/>
                </a:cubicBezTo>
                <a:lnTo>
                  <a:pt x="2682402" y="1428206"/>
                </a:lnTo>
                <a:cubicBezTo>
                  <a:pt x="2691111" y="1422400"/>
                  <a:pt x="2699166" y="1415470"/>
                  <a:pt x="2708528" y="1410789"/>
                </a:cubicBezTo>
                <a:cubicBezTo>
                  <a:pt x="2780680" y="1374713"/>
                  <a:pt x="2725446" y="1407270"/>
                  <a:pt x="2778196" y="1384663"/>
                </a:cubicBezTo>
                <a:cubicBezTo>
                  <a:pt x="2790128" y="1379549"/>
                  <a:pt x="2800977" y="1372067"/>
                  <a:pt x="2813031" y="1367246"/>
                </a:cubicBezTo>
                <a:cubicBezTo>
                  <a:pt x="2830077" y="1360428"/>
                  <a:pt x="2865282" y="1349829"/>
                  <a:pt x="2865282" y="1349829"/>
                </a:cubicBezTo>
                <a:cubicBezTo>
                  <a:pt x="2873747" y="1344186"/>
                  <a:pt x="2903667" y="1320930"/>
                  <a:pt x="2917533" y="1323703"/>
                </a:cubicBezTo>
                <a:cubicBezTo>
                  <a:pt x="2926362" y="1325469"/>
                  <a:pt x="2950780" y="1363674"/>
                  <a:pt x="2952368" y="1367246"/>
                </a:cubicBezTo>
                <a:cubicBezTo>
                  <a:pt x="2959824" y="1384023"/>
                  <a:pt x="2962329" y="1402720"/>
                  <a:pt x="2969785" y="1419497"/>
                </a:cubicBezTo>
                <a:cubicBezTo>
                  <a:pt x="2974036" y="1429061"/>
                  <a:pt x="2982521" y="1436261"/>
                  <a:pt x="2987202" y="1445623"/>
                </a:cubicBezTo>
                <a:cubicBezTo>
                  <a:pt x="3023283" y="1517787"/>
                  <a:pt x="2990717" y="1462534"/>
                  <a:pt x="3013328" y="1515292"/>
                </a:cubicBezTo>
                <a:cubicBezTo>
                  <a:pt x="3018442" y="1527224"/>
                  <a:pt x="3024939" y="1538515"/>
                  <a:pt x="3030745" y="1550126"/>
                </a:cubicBezTo>
                <a:cubicBezTo>
                  <a:pt x="3052223" y="1636043"/>
                  <a:pt x="3023595" y="1546918"/>
                  <a:pt x="3056871" y="1602377"/>
                </a:cubicBezTo>
                <a:cubicBezTo>
                  <a:pt x="3061594" y="1610248"/>
                  <a:pt x="3061963" y="1620066"/>
                  <a:pt x="3065579" y="1628503"/>
                </a:cubicBezTo>
                <a:cubicBezTo>
                  <a:pt x="3070693" y="1640435"/>
                  <a:pt x="3077882" y="1651405"/>
                  <a:pt x="3082996" y="1663337"/>
                </a:cubicBezTo>
                <a:cubicBezTo>
                  <a:pt x="3121438" y="1753033"/>
                  <a:pt x="3051358" y="1608769"/>
                  <a:pt x="3109122" y="1724297"/>
                </a:cubicBezTo>
                <a:lnTo>
                  <a:pt x="3030745" y="1776549"/>
                </a:lnTo>
                <a:cubicBezTo>
                  <a:pt x="3022036" y="1782355"/>
                  <a:pt x="3014773" y="1791428"/>
                  <a:pt x="3004619" y="1793966"/>
                </a:cubicBezTo>
                <a:cubicBezTo>
                  <a:pt x="2979613" y="1800217"/>
                  <a:pt x="2938741" y="1809488"/>
                  <a:pt x="2917533" y="1820092"/>
                </a:cubicBezTo>
                <a:cubicBezTo>
                  <a:pt x="2887185" y="1835266"/>
                  <a:pt x="2872514" y="1843807"/>
                  <a:pt x="2839156" y="1854926"/>
                </a:cubicBezTo>
                <a:cubicBezTo>
                  <a:pt x="2808364" y="1865190"/>
                  <a:pt x="2775086" y="1867811"/>
                  <a:pt x="2743362" y="1872343"/>
                </a:cubicBezTo>
                <a:cubicBezTo>
                  <a:pt x="2734653" y="1878149"/>
                  <a:pt x="2727036" y="1886085"/>
                  <a:pt x="2717236" y="1889760"/>
                </a:cubicBezTo>
                <a:cubicBezTo>
                  <a:pt x="2703377" y="1894957"/>
                  <a:pt x="2688053" y="1894879"/>
                  <a:pt x="2673693" y="1898469"/>
                </a:cubicBezTo>
                <a:cubicBezTo>
                  <a:pt x="2664788" y="1900695"/>
                  <a:pt x="2656473" y="1904951"/>
                  <a:pt x="2647568" y="1907177"/>
                </a:cubicBezTo>
                <a:cubicBezTo>
                  <a:pt x="2633208" y="1910767"/>
                  <a:pt x="2618305" y="1911991"/>
                  <a:pt x="2604025" y="1915886"/>
                </a:cubicBezTo>
                <a:cubicBezTo>
                  <a:pt x="2586312" y="1920717"/>
                  <a:pt x="2569584" y="1928850"/>
                  <a:pt x="2551773" y="1933303"/>
                </a:cubicBezTo>
                <a:cubicBezTo>
                  <a:pt x="2540162" y="1936206"/>
                  <a:pt x="2528294" y="1938227"/>
                  <a:pt x="2516939" y="1942012"/>
                </a:cubicBezTo>
                <a:cubicBezTo>
                  <a:pt x="2502109" y="1946955"/>
                  <a:pt x="2488033" y="1953940"/>
                  <a:pt x="2473396" y="1959429"/>
                </a:cubicBezTo>
                <a:cubicBezTo>
                  <a:pt x="2464801" y="1962652"/>
                  <a:pt x="2455866" y="1964914"/>
                  <a:pt x="2447271" y="1968137"/>
                </a:cubicBezTo>
                <a:cubicBezTo>
                  <a:pt x="2432634" y="1973626"/>
                  <a:pt x="2418558" y="1980611"/>
                  <a:pt x="2403728" y="1985554"/>
                </a:cubicBezTo>
                <a:cubicBezTo>
                  <a:pt x="2392373" y="1989339"/>
                  <a:pt x="2380401" y="1990975"/>
                  <a:pt x="2368893" y="1994263"/>
                </a:cubicBezTo>
                <a:cubicBezTo>
                  <a:pt x="2308866" y="2011414"/>
                  <a:pt x="2384814" y="1995965"/>
                  <a:pt x="2290516" y="2011680"/>
                </a:cubicBezTo>
                <a:cubicBezTo>
                  <a:pt x="2273099" y="2020389"/>
                  <a:pt x="2255410" y="2028574"/>
                  <a:pt x="2238265" y="2037806"/>
                </a:cubicBezTo>
                <a:cubicBezTo>
                  <a:pt x="2217659" y="2048902"/>
                  <a:pt x="2198611" y="2062955"/>
                  <a:pt x="2177305" y="2072640"/>
                </a:cubicBezTo>
                <a:cubicBezTo>
                  <a:pt x="2166409" y="2077593"/>
                  <a:pt x="2154082" y="2078446"/>
                  <a:pt x="2142471" y="2081349"/>
                </a:cubicBezTo>
                <a:cubicBezTo>
                  <a:pt x="2021351" y="2154019"/>
                  <a:pt x="2173911" y="2065628"/>
                  <a:pt x="2055385" y="2124892"/>
                </a:cubicBezTo>
                <a:cubicBezTo>
                  <a:pt x="2046024" y="2129573"/>
                  <a:pt x="2038621" y="2137628"/>
                  <a:pt x="2029259" y="2142309"/>
                </a:cubicBezTo>
                <a:cubicBezTo>
                  <a:pt x="1970003" y="2171936"/>
                  <a:pt x="2040779" y="2123134"/>
                  <a:pt x="1968299" y="2168434"/>
                </a:cubicBezTo>
                <a:cubicBezTo>
                  <a:pt x="1955991" y="2176127"/>
                  <a:pt x="1946067" y="2187359"/>
                  <a:pt x="1933465" y="2194560"/>
                </a:cubicBezTo>
                <a:cubicBezTo>
                  <a:pt x="1925495" y="2199115"/>
                  <a:pt x="1915777" y="2199653"/>
                  <a:pt x="1907339" y="2203269"/>
                </a:cubicBezTo>
                <a:cubicBezTo>
                  <a:pt x="1895407" y="2208383"/>
                  <a:pt x="1883718" y="2214145"/>
                  <a:pt x="1872505" y="2220686"/>
                </a:cubicBezTo>
                <a:cubicBezTo>
                  <a:pt x="1848850" y="2234485"/>
                  <a:pt x="1828816" y="2255569"/>
                  <a:pt x="1802836" y="2264229"/>
                </a:cubicBezTo>
                <a:cubicBezTo>
                  <a:pt x="1718764" y="2292252"/>
                  <a:pt x="1849457" y="2247321"/>
                  <a:pt x="1741876" y="2290354"/>
                </a:cubicBezTo>
                <a:cubicBezTo>
                  <a:pt x="1724830" y="2297173"/>
                  <a:pt x="1704901" y="2297588"/>
                  <a:pt x="1689625" y="2307772"/>
                </a:cubicBezTo>
                <a:cubicBezTo>
                  <a:pt x="1647296" y="2335991"/>
                  <a:pt x="1655770" y="2333651"/>
                  <a:pt x="1585122" y="2351314"/>
                </a:cubicBezTo>
                <a:lnTo>
                  <a:pt x="1515453" y="2368732"/>
                </a:lnTo>
                <a:cubicBezTo>
                  <a:pt x="1449866" y="2412458"/>
                  <a:pt x="1533222" y="2361117"/>
                  <a:pt x="1454493" y="2394857"/>
                </a:cubicBezTo>
                <a:cubicBezTo>
                  <a:pt x="1444873" y="2398980"/>
                  <a:pt x="1437729" y="2407593"/>
                  <a:pt x="1428368" y="2412274"/>
                </a:cubicBezTo>
                <a:cubicBezTo>
                  <a:pt x="1420157" y="2416379"/>
                  <a:pt x="1410453" y="2416878"/>
                  <a:pt x="1402242" y="2420983"/>
                </a:cubicBezTo>
                <a:cubicBezTo>
                  <a:pt x="1334712" y="2454748"/>
                  <a:pt x="1415660" y="2425218"/>
                  <a:pt x="1349991" y="2447109"/>
                </a:cubicBezTo>
                <a:cubicBezTo>
                  <a:pt x="1339083" y="2458016"/>
                  <a:pt x="1325827" y="2476464"/>
                  <a:pt x="1306448" y="2473234"/>
                </a:cubicBezTo>
                <a:cubicBezTo>
                  <a:pt x="1296124" y="2471513"/>
                  <a:pt x="1289031" y="2461623"/>
                  <a:pt x="1280322" y="2455817"/>
                </a:cubicBezTo>
                <a:cubicBezTo>
                  <a:pt x="1260547" y="2396495"/>
                  <a:pt x="1285449" y="2469493"/>
                  <a:pt x="1254196" y="2386149"/>
                </a:cubicBezTo>
                <a:cubicBezTo>
                  <a:pt x="1250973" y="2377554"/>
                  <a:pt x="1249593" y="2368234"/>
                  <a:pt x="1245488" y="2360023"/>
                </a:cubicBezTo>
                <a:cubicBezTo>
                  <a:pt x="1240807" y="2350661"/>
                  <a:pt x="1232322" y="2343461"/>
                  <a:pt x="1228071" y="2333897"/>
                </a:cubicBezTo>
                <a:cubicBezTo>
                  <a:pt x="1220614" y="2317120"/>
                  <a:pt x="1215106" y="2299457"/>
                  <a:pt x="1210653" y="2281646"/>
                </a:cubicBezTo>
                <a:cubicBezTo>
                  <a:pt x="1207750" y="2270035"/>
                  <a:pt x="1207297" y="2257517"/>
                  <a:pt x="1201945" y="2246812"/>
                </a:cubicBezTo>
                <a:cubicBezTo>
                  <a:pt x="1198273" y="2239468"/>
                  <a:pt x="1189082" y="2236226"/>
                  <a:pt x="1184528" y="2229394"/>
                </a:cubicBezTo>
                <a:cubicBezTo>
                  <a:pt x="1177327" y="2218592"/>
                  <a:pt x="1172917" y="2206171"/>
                  <a:pt x="1167111" y="2194560"/>
                </a:cubicBezTo>
                <a:cubicBezTo>
                  <a:pt x="1160740" y="2162709"/>
                  <a:pt x="1155716" y="2128229"/>
                  <a:pt x="1140985" y="2098766"/>
                </a:cubicBezTo>
                <a:cubicBezTo>
                  <a:pt x="1135179" y="2087155"/>
                  <a:pt x="1128682" y="2075864"/>
                  <a:pt x="1123568" y="2063932"/>
                </a:cubicBezTo>
                <a:cubicBezTo>
                  <a:pt x="1113525" y="2040498"/>
                  <a:pt x="1111263" y="2019825"/>
                  <a:pt x="1106151" y="1994263"/>
                </a:cubicBezTo>
                <a:cubicBezTo>
                  <a:pt x="1109054" y="1985554"/>
                  <a:pt x="1108368" y="1974628"/>
                  <a:pt x="1114859" y="1968137"/>
                </a:cubicBezTo>
                <a:cubicBezTo>
                  <a:pt x="1121350" y="1961646"/>
                  <a:pt x="1132961" y="1963887"/>
                  <a:pt x="1140985" y="1959429"/>
                </a:cubicBezTo>
                <a:cubicBezTo>
                  <a:pt x="1159284" y="1949263"/>
                  <a:pt x="1175819" y="1936206"/>
                  <a:pt x="1193236" y="1924594"/>
                </a:cubicBezTo>
                <a:lnTo>
                  <a:pt x="1245488" y="1889760"/>
                </a:lnTo>
                <a:cubicBezTo>
                  <a:pt x="1264993" y="1876757"/>
                  <a:pt x="1289169" y="1861336"/>
                  <a:pt x="1306448" y="1846217"/>
                </a:cubicBezTo>
                <a:cubicBezTo>
                  <a:pt x="1374024" y="1787088"/>
                  <a:pt x="1311467" y="1831259"/>
                  <a:pt x="1367408" y="1793966"/>
                </a:cubicBezTo>
                <a:cubicBezTo>
                  <a:pt x="1373214" y="1785257"/>
                  <a:pt x="1378125" y="1775881"/>
                  <a:pt x="1384825" y="1767840"/>
                </a:cubicBezTo>
                <a:cubicBezTo>
                  <a:pt x="1392709" y="1758379"/>
                  <a:pt x="1404119" y="1751961"/>
                  <a:pt x="1410951" y="1741714"/>
                </a:cubicBezTo>
                <a:cubicBezTo>
                  <a:pt x="1461364" y="1666095"/>
                  <a:pt x="1362438" y="1772810"/>
                  <a:pt x="1445785" y="1689463"/>
                </a:cubicBezTo>
                <a:cubicBezTo>
                  <a:pt x="1470453" y="1615453"/>
                  <a:pt x="1436049" y="1705690"/>
                  <a:pt x="1471911" y="1645920"/>
                </a:cubicBezTo>
                <a:cubicBezTo>
                  <a:pt x="1476634" y="1638049"/>
                  <a:pt x="1476514" y="1628005"/>
                  <a:pt x="1480619" y="1619794"/>
                </a:cubicBezTo>
                <a:cubicBezTo>
                  <a:pt x="1485300" y="1610433"/>
                  <a:pt x="1492230" y="1602377"/>
                  <a:pt x="1498036" y="1593669"/>
                </a:cubicBezTo>
                <a:cubicBezTo>
                  <a:pt x="1500939" y="1582057"/>
                  <a:pt x="1502542" y="1570041"/>
                  <a:pt x="1506745" y="1558834"/>
                </a:cubicBezTo>
                <a:cubicBezTo>
                  <a:pt x="1530533" y="1495400"/>
                  <a:pt x="1518455" y="1550734"/>
                  <a:pt x="1532871" y="1497874"/>
                </a:cubicBezTo>
                <a:cubicBezTo>
                  <a:pt x="1548627" y="1440103"/>
                  <a:pt x="1548841" y="1435443"/>
                  <a:pt x="1558996" y="1384663"/>
                </a:cubicBezTo>
                <a:cubicBezTo>
                  <a:pt x="1556093" y="1271452"/>
                  <a:pt x="1555550" y="1158155"/>
                  <a:pt x="1550288" y="1045029"/>
                </a:cubicBezTo>
                <a:cubicBezTo>
                  <a:pt x="1549732" y="1033073"/>
                  <a:pt x="1545782" y="1021401"/>
                  <a:pt x="1541579" y="1010194"/>
                </a:cubicBezTo>
                <a:cubicBezTo>
                  <a:pt x="1537021" y="998039"/>
                  <a:pt x="1529968" y="986971"/>
                  <a:pt x="1524162" y="975360"/>
                </a:cubicBezTo>
                <a:cubicBezTo>
                  <a:pt x="1518178" y="945442"/>
                  <a:pt x="1514941" y="925670"/>
                  <a:pt x="1506745" y="896983"/>
                </a:cubicBezTo>
                <a:cubicBezTo>
                  <a:pt x="1504223" y="888156"/>
                  <a:pt x="1500451" y="879713"/>
                  <a:pt x="1498036" y="870857"/>
                </a:cubicBezTo>
                <a:cubicBezTo>
                  <a:pt x="1491738" y="847763"/>
                  <a:pt x="1497545" y="818115"/>
                  <a:pt x="1480619" y="801189"/>
                </a:cubicBezTo>
                <a:cubicBezTo>
                  <a:pt x="1471910" y="792480"/>
                  <a:pt x="1461651" y="785085"/>
                  <a:pt x="1454493" y="775063"/>
                </a:cubicBezTo>
                <a:cubicBezTo>
                  <a:pt x="1446947" y="764499"/>
                  <a:pt x="1443517" y="751500"/>
                  <a:pt x="1437076" y="740229"/>
                </a:cubicBezTo>
                <a:cubicBezTo>
                  <a:pt x="1431883" y="731142"/>
                  <a:pt x="1425465" y="722812"/>
                  <a:pt x="1419659" y="714103"/>
                </a:cubicBezTo>
                <a:cubicBezTo>
                  <a:pt x="1403009" y="664149"/>
                  <a:pt x="1422224" y="708814"/>
                  <a:pt x="1393533" y="670560"/>
                </a:cubicBezTo>
                <a:cubicBezTo>
                  <a:pt x="1343089" y="603303"/>
                  <a:pt x="1382636" y="630278"/>
                  <a:pt x="1323865" y="600892"/>
                </a:cubicBezTo>
                <a:cubicBezTo>
                  <a:pt x="1294739" y="571765"/>
                  <a:pt x="1318771" y="593520"/>
                  <a:pt x="1280322" y="566057"/>
                </a:cubicBezTo>
                <a:cubicBezTo>
                  <a:pt x="1268511" y="557621"/>
                  <a:pt x="1258090" y="547133"/>
                  <a:pt x="1245488" y="539932"/>
                </a:cubicBezTo>
                <a:cubicBezTo>
                  <a:pt x="1224868" y="528149"/>
                  <a:pt x="1172595" y="524880"/>
                  <a:pt x="1158402" y="522514"/>
                </a:cubicBezTo>
                <a:cubicBezTo>
                  <a:pt x="1143802" y="520081"/>
                  <a:pt x="1129436" y="516378"/>
                  <a:pt x="1114859" y="513806"/>
                </a:cubicBezTo>
                <a:lnTo>
                  <a:pt x="1010356" y="496389"/>
                </a:lnTo>
                <a:cubicBezTo>
                  <a:pt x="894242" y="499292"/>
                  <a:pt x="777917" y="497538"/>
                  <a:pt x="662013" y="505097"/>
                </a:cubicBezTo>
                <a:cubicBezTo>
                  <a:pt x="643693" y="506292"/>
                  <a:pt x="609762" y="522514"/>
                  <a:pt x="609762" y="522514"/>
                </a:cubicBezTo>
                <a:cubicBezTo>
                  <a:pt x="601053" y="528320"/>
                  <a:pt x="592998" y="535251"/>
                  <a:pt x="583636" y="539932"/>
                </a:cubicBezTo>
                <a:cubicBezTo>
                  <a:pt x="575426" y="544037"/>
                  <a:pt x="564854" y="543132"/>
                  <a:pt x="557511" y="548640"/>
                </a:cubicBezTo>
                <a:cubicBezTo>
                  <a:pt x="541090" y="560956"/>
                  <a:pt x="531047" y="580797"/>
                  <a:pt x="513968" y="592183"/>
                </a:cubicBezTo>
                <a:lnTo>
                  <a:pt x="487842" y="609600"/>
                </a:lnTo>
                <a:cubicBezTo>
                  <a:pt x="482036" y="618309"/>
                  <a:pt x="475106" y="626365"/>
                  <a:pt x="470425" y="635726"/>
                </a:cubicBezTo>
                <a:cubicBezTo>
                  <a:pt x="466320" y="643937"/>
                  <a:pt x="464939" y="653257"/>
                  <a:pt x="461716" y="661852"/>
                </a:cubicBezTo>
                <a:cubicBezTo>
                  <a:pt x="456227" y="676489"/>
                  <a:pt x="450105" y="690880"/>
                  <a:pt x="444299" y="705394"/>
                </a:cubicBezTo>
                <a:cubicBezTo>
                  <a:pt x="441396" y="725714"/>
                  <a:pt x="435591" y="745828"/>
                  <a:pt x="435591" y="766354"/>
                </a:cubicBezTo>
                <a:cubicBezTo>
                  <a:pt x="435591" y="876780"/>
                  <a:pt x="429742" y="920056"/>
                  <a:pt x="453008" y="1001486"/>
                </a:cubicBezTo>
                <a:cubicBezTo>
                  <a:pt x="455530" y="1010312"/>
                  <a:pt x="457258" y="1019588"/>
                  <a:pt x="461716" y="1027612"/>
                </a:cubicBezTo>
                <a:cubicBezTo>
                  <a:pt x="471882" y="1045911"/>
                  <a:pt x="479134" y="1068251"/>
                  <a:pt x="496551" y="1079863"/>
                </a:cubicBezTo>
                <a:cubicBezTo>
                  <a:pt x="532923" y="1104112"/>
                  <a:pt x="515275" y="1089879"/>
                  <a:pt x="548802" y="1123406"/>
                </a:cubicBezTo>
                <a:cubicBezTo>
                  <a:pt x="531385" y="1135017"/>
                  <a:pt x="516859" y="1153163"/>
                  <a:pt x="496551" y="1158240"/>
                </a:cubicBezTo>
                <a:cubicBezTo>
                  <a:pt x="387647" y="1185467"/>
                  <a:pt x="523046" y="1150670"/>
                  <a:pt x="435591" y="1175657"/>
                </a:cubicBezTo>
                <a:cubicBezTo>
                  <a:pt x="424082" y="1178945"/>
                  <a:pt x="412265" y="1181078"/>
                  <a:pt x="400756" y="1184366"/>
                </a:cubicBezTo>
                <a:cubicBezTo>
                  <a:pt x="391930" y="1186888"/>
                  <a:pt x="383226" y="1189851"/>
                  <a:pt x="374631" y="1193074"/>
                </a:cubicBezTo>
                <a:cubicBezTo>
                  <a:pt x="359994" y="1198563"/>
                  <a:pt x="346320" y="1206977"/>
                  <a:pt x="331088" y="1210492"/>
                </a:cubicBezTo>
                <a:cubicBezTo>
                  <a:pt x="308284" y="1215755"/>
                  <a:pt x="284642" y="1216297"/>
                  <a:pt x="261419" y="1219200"/>
                </a:cubicBezTo>
                <a:cubicBezTo>
                  <a:pt x="244002" y="1225006"/>
                  <a:pt x="226979" y="1232164"/>
                  <a:pt x="209168" y="1236617"/>
                </a:cubicBezTo>
                <a:lnTo>
                  <a:pt x="139499" y="1254034"/>
                </a:lnTo>
                <a:cubicBezTo>
                  <a:pt x="117016" y="1239045"/>
                  <a:pt x="93623" y="1225918"/>
                  <a:pt x="78539" y="1201783"/>
                </a:cubicBezTo>
                <a:cubicBezTo>
                  <a:pt x="72196" y="1191634"/>
                  <a:pt x="74546" y="1177950"/>
                  <a:pt x="69831" y="1166949"/>
                </a:cubicBezTo>
                <a:cubicBezTo>
                  <a:pt x="65708" y="1157329"/>
                  <a:pt x="57606" y="1149911"/>
                  <a:pt x="52413" y="1140823"/>
                </a:cubicBezTo>
                <a:cubicBezTo>
                  <a:pt x="45972" y="1129552"/>
                  <a:pt x="39817" y="1118042"/>
                  <a:pt x="34996" y="1105989"/>
                </a:cubicBezTo>
                <a:cubicBezTo>
                  <a:pt x="-9041" y="995894"/>
                  <a:pt x="1613" y="895532"/>
                  <a:pt x="162" y="844732"/>
                </a:cubicBezTo>
                <a:close/>
              </a:path>
            </a:pathLst>
          </a:cu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895077" y="1755071"/>
                <a:ext cx="14346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077" y="1755071"/>
                <a:ext cx="1434688" cy="461665"/>
              </a:xfrm>
              <a:prstGeom prst="rect">
                <a:avLst/>
              </a:prstGeom>
              <a:blipFill>
                <a:blip r:embed="rId8"/>
                <a:stretch>
                  <a:fillRect l="-851" r="-851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6329765" y="1755071"/>
            <a:ext cx="0" cy="136912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734450" y="1718022"/>
                <a:ext cx="14336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50" y="1718022"/>
                <a:ext cx="1433662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7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10244" name="Picture 4" descr="Image result for tight rope wal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828800"/>
            <a:ext cx="586097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05400" y="5867400"/>
            <a:ext cx="2799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Google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32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90600" y="0"/>
            <a:ext cx="685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      </a:t>
            </a:r>
            <a:r>
              <a:rPr lang="en-US" altLang="en-US" sz="3600" b="1" dirty="0" smtClean="0">
                <a:solidFill>
                  <a:schemeClr val="accent2"/>
                </a:solidFill>
              </a:rPr>
              <a:t>Type-I  error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1828800" y="974408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80231" y="3300004"/>
            <a:ext cx="7678738" cy="2856347"/>
            <a:chOff x="603242" y="2819400"/>
            <a:chExt cx="7678738" cy="2856347"/>
          </a:xfrm>
        </p:grpSpPr>
        <p:pic>
          <p:nvPicPr>
            <p:cNvPr id="9" name="Picture 102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" b="29414"/>
            <a:stretch/>
          </p:blipFill>
          <p:spPr bwMode="auto">
            <a:xfrm>
              <a:off x="603242" y="2819400"/>
              <a:ext cx="7678738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4498848" y="4630340"/>
              <a:ext cx="0" cy="685800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279749" y="5214082"/>
                  <a:ext cx="43819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9749" y="5214082"/>
                  <a:ext cx="438197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/>
            <p:cNvCxnSpPr/>
            <p:nvPr/>
          </p:nvCxnSpPr>
          <p:spPr>
            <a:xfrm>
              <a:off x="2667000" y="4209716"/>
              <a:ext cx="0" cy="685800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2429690" y="4819146"/>
                  <a:ext cx="4678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9690" y="4819146"/>
                  <a:ext cx="467884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10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84" y="1050608"/>
            <a:ext cx="8382000" cy="402731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581656" y="4569264"/>
            <a:ext cx="129389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45016" y="2502898"/>
                <a:ext cx="3121367" cy="830997"/>
              </a:xfrm>
              <a:prstGeom prst="rect">
                <a:avLst/>
              </a:prstGeom>
              <a:solidFill>
                <a:srgbClr val="C00000">
                  <a:alpha val="45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Probability distribution </a:t>
                </a:r>
              </a:p>
              <a:p>
                <a:r>
                  <a:rPr lang="en-US" dirty="0"/>
                  <a:t>o</a:t>
                </a:r>
                <a:r>
                  <a:rPr lang="en-US" dirty="0" smtClean="0"/>
                  <a:t>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016" y="2502898"/>
                <a:ext cx="3121367" cy="830997"/>
              </a:xfrm>
              <a:prstGeom prst="rect">
                <a:avLst/>
              </a:prstGeom>
              <a:blipFill>
                <a:blip r:embed="rId9"/>
                <a:stretch>
                  <a:fillRect l="-2930" t="-5882" r="-2148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/>
          <p:cNvSpPr/>
          <p:nvPr/>
        </p:nvSpPr>
        <p:spPr>
          <a:xfrm rot="16715800">
            <a:off x="5431351" y="2352322"/>
            <a:ext cx="246603" cy="709161"/>
          </a:xfrm>
          <a:prstGeom prst="arc">
            <a:avLst>
              <a:gd name="adj1" fmla="val 16200000"/>
              <a:gd name="adj2" fmla="val 4879896"/>
            </a:avLst>
          </a:prstGeom>
          <a:ln w="25400">
            <a:solidFill>
              <a:srgbClr val="C00000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8843" y="4857604"/>
                <a:ext cx="1951175" cy="830997"/>
              </a:xfrm>
              <a:prstGeom prst="rect">
                <a:avLst/>
              </a:prstGeom>
              <a:solidFill>
                <a:srgbClr val="C00000">
                  <a:alpha val="45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One particular</a:t>
                </a:r>
              </a:p>
              <a:p>
                <a:r>
                  <a:rPr lang="en-US" dirty="0" smtClean="0"/>
                  <a:t> instance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3" y="4857604"/>
                <a:ext cx="1951175" cy="830997"/>
              </a:xfrm>
              <a:prstGeom prst="rect">
                <a:avLst/>
              </a:prstGeom>
              <a:blipFill>
                <a:blip r:embed="rId10"/>
                <a:stretch>
                  <a:fillRect l="-4688" t="-5882" r="-13438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/>
          <p:cNvSpPr/>
          <p:nvPr/>
        </p:nvSpPr>
        <p:spPr>
          <a:xfrm rot="5714396">
            <a:off x="1626346" y="4174754"/>
            <a:ext cx="914400" cy="1035871"/>
          </a:xfrm>
          <a:prstGeom prst="arc">
            <a:avLst/>
          </a:prstGeom>
          <a:ln w="25400">
            <a:solidFill>
              <a:srgbClr val="C00000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28600" y="1235020"/>
                <a:ext cx="3366627" cy="1200329"/>
              </a:xfrm>
              <a:prstGeom prst="rect">
                <a:avLst/>
              </a:prstGeom>
              <a:solidFill>
                <a:srgbClr val="C00000">
                  <a:alpha val="45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 smtClean="0"/>
                  <a:t> is normally distributed</a:t>
                </a:r>
              </a:p>
              <a:p>
                <a:r>
                  <a:rPr lang="en-US" dirty="0"/>
                  <a:t>a</a:t>
                </a:r>
                <a:r>
                  <a:rPr lang="en-US" dirty="0" smtClean="0"/>
                  <a:t>ccording to central limit</a:t>
                </a:r>
              </a:p>
              <a:p>
                <a:r>
                  <a:rPr lang="en-US" dirty="0" smtClean="0"/>
                  <a:t>theorem</a:t>
                </a:r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235020"/>
                <a:ext cx="3366627" cy="1200329"/>
              </a:xfrm>
              <a:prstGeom prst="rect">
                <a:avLst/>
              </a:prstGeom>
              <a:blipFill>
                <a:blip r:embed="rId11"/>
                <a:stretch>
                  <a:fillRect l="-2899" t="-4082" b="-1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945016" y="52909"/>
                <a:ext cx="2720617" cy="863634"/>
              </a:xfrm>
              <a:prstGeom prst="rect">
                <a:avLst/>
              </a:prstGeom>
              <a:solidFill>
                <a:srgbClr val="C00000">
                  <a:alpha val="45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Relevant only when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016" y="52909"/>
                <a:ext cx="2720617" cy="863634"/>
              </a:xfrm>
              <a:prstGeom prst="rect">
                <a:avLst/>
              </a:prstGeom>
              <a:blipFill>
                <a:blip r:embed="rId12"/>
                <a:stretch>
                  <a:fillRect l="-3356" t="-5674" r="-2461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17258" y="1186656"/>
                <a:ext cx="2889381" cy="1238159"/>
              </a:xfrm>
              <a:prstGeom prst="rect">
                <a:avLst/>
              </a:prstGeom>
              <a:solidFill>
                <a:srgbClr val="C00000">
                  <a:alpha val="45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ea typeface="Cambria Math" panose="02040503050406030204" pitchFamily="18" charset="0"/>
                  </a:rPr>
                  <a:t>E(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=50</m:t>
                    </m:r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r>
                  <a:rPr lang="en-US" dirty="0" smtClean="0"/>
                  <a:t>V</a:t>
                </a:r>
                <a:r>
                  <a:rPr lang="en-US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=</a:t>
                </a:r>
                <a:r>
                  <a:rPr lang="en-US" dirty="0"/>
                  <a:t>n</a:t>
                </a:r>
                <a:r>
                  <a:rPr lang="en-US" dirty="0" smtClean="0"/>
                  <a:t>o. of observations</a:t>
                </a:r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258" y="1186656"/>
                <a:ext cx="2889381" cy="1238159"/>
              </a:xfrm>
              <a:prstGeom prst="rect">
                <a:avLst/>
              </a:prstGeom>
              <a:blipFill>
                <a:blip r:embed="rId13"/>
                <a:stretch>
                  <a:fillRect l="-3165" t="-3941" r="-1899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260736" y="15713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1</a:t>
            </a:r>
            <a:endParaRPr lang="en-US" sz="3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92351" y="58873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59954" y="100717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7583" y="414424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4</a:t>
            </a:r>
          </a:p>
        </p:txBody>
      </p:sp>
      <p:sp>
        <p:nvSpPr>
          <p:cNvPr id="28" name="Oval 27"/>
          <p:cNvSpPr/>
          <p:nvPr/>
        </p:nvSpPr>
        <p:spPr>
          <a:xfrm>
            <a:off x="5136292" y="172811"/>
            <a:ext cx="609600" cy="635999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95300" y="616757"/>
            <a:ext cx="609600" cy="635999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345273" y="1031943"/>
            <a:ext cx="609600" cy="635999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11766" y="4157374"/>
            <a:ext cx="609600" cy="635999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2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90600" y="0"/>
            <a:ext cx="685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      </a:t>
            </a:r>
            <a:r>
              <a:rPr lang="en-US" altLang="en-US" sz="3600" b="1" dirty="0" smtClean="0">
                <a:solidFill>
                  <a:schemeClr val="accent2"/>
                </a:solidFill>
              </a:rPr>
              <a:t>Type-I  error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1828800" y="974408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80231" y="3300004"/>
            <a:ext cx="7678738" cy="2856347"/>
            <a:chOff x="603242" y="2819400"/>
            <a:chExt cx="7678738" cy="2856347"/>
          </a:xfrm>
        </p:grpSpPr>
        <p:pic>
          <p:nvPicPr>
            <p:cNvPr id="9" name="Picture 102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" b="29414"/>
            <a:stretch/>
          </p:blipFill>
          <p:spPr bwMode="auto">
            <a:xfrm>
              <a:off x="603242" y="2819400"/>
              <a:ext cx="7678738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4498848" y="4630340"/>
              <a:ext cx="0" cy="685800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279749" y="5214082"/>
                  <a:ext cx="43819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9749" y="5214082"/>
                  <a:ext cx="438197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/>
            <p:cNvCxnSpPr/>
            <p:nvPr/>
          </p:nvCxnSpPr>
          <p:spPr>
            <a:xfrm>
              <a:off x="2667000" y="4209716"/>
              <a:ext cx="0" cy="685800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2429690" y="4819146"/>
                  <a:ext cx="4678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9690" y="4819146"/>
                  <a:ext cx="467884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10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84" y="1050608"/>
            <a:ext cx="8382000" cy="402731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581656" y="4569264"/>
            <a:ext cx="129389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45016" y="2502898"/>
                <a:ext cx="3121367" cy="830997"/>
              </a:xfrm>
              <a:prstGeom prst="rect">
                <a:avLst/>
              </a:prstGeom>
              <a:solidFill>
                <a:srgbClr val="C00000">
                  <a:alpha val="45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Probability distribution </a:t>
                </a:r>
              </a:p>
              <a:p>
                <a:r>
                  <a:rPr lang="en-US" dirty="0"/>
                  <a:t>o</a:t>
                </a:r>
                <a:r>
                  <a:rPr lang="en-US" dirty="0" smtClean="0"/>
                  <a:t>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016" y="2502898"/>
                <a:ext cx="3121367" cy="830997"/>
              </a:xfrm>
              <a:prstGeom prst="rect">
                <a:avLst/>
              </a:prstGeom>
              <a:blipFill>
                <a:blip r:embed="rId9"/>
                <a:stretch>
                  <a:fillRect l="-2930" t="-5882" r="-2148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/>
          <p:cNvSpPr/>
          <p:nvPr/>
        </p:nvSpPr>
        <p:spPr>
          <a:xfrm rot="16715800">
            <a:off x="5431351" y="2352322"/>
            <a:ext cx="246603" cy="709161"/>
          </a:xfrm>
          <a:prstGeom prst="arc">
            <a:avLst>
              <a:gd name="adj1" fmla="val 16200000"/>
              <a:gd name="adj2" fmla="val 4879896"/>
            </a:avLst>
          </a:prstGeom>
          <a:ln w="25400">
            <a:solidFill>
              <a:srgbClr val="C00000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8843" y="4857604"/>
                <a:ext cx="1951175" cy="830997"/>
              </a:xfrm>
              <a:prstGeom prst="rect">
                <a:avLst/>
              </a:prstGeom>
              <a:solidFill>
                <a:srgbClr val="C00000">
                  <a:alpha val="45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One particular</a:t>
                </a:r>
              </a:p>
              <a:p>
                <a:r>
                  <a:rPr lang="en-US" dirty="0" smtClean="0"/>
                  <a:t> instance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3" y="4857604"/>
                <a:ext cx="1951175" cy="830997"/>
              </a:xfrm>
              <a:prstGeom prst="rect">
                <a:avLst/>
              </a:prstGeom>
              <a:blipFill>
                <a:blip r:embed="rId10"/>
                <a:stretch>
                  <a:fillRect l="-4688" t="-5882" r="-13438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/>
          <p:cNvSpPr/>
          <p:nvPr/>
        </p:nvSpPr>
        <p:spPr>
          <a:xfrm rot="5714396">
            <a:off x="1626346" y="4174754"/>
            <a:ext cx="914400" cy="1035871"/>
          </a:xfrm>
          <a:prstGeom prst="arc">
            <a:avLst/>
          </a:prstGeom>
          <a:ln w="25400">
            <a:solidFill>
              <a:srgbClr val="C00000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28600" y="1235020"/>
                <a:ext cx="3366627" cy="1200329"/>
              </a:xfrm>
              <a:prstGeom prst="rect">
                <a:avLst/>
              </a:prstGeom>
              <a:solidFill>
                <a:srgbClr val="C00000">
                  <a:alpha val="45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 smtClean="0"/>
                  <a:t> is normally distributed</a:t>
                </a:r>
              </a:p>
              <a:p>
                <a:r>
                  <a:rPr lang="en-US" dirty="0"/>
                  <a:t>a</a:t>
                </a:r>
                <a:r>
                  <a:rPr lang="en-US" dirty="0" smtClean="0"/>
                  <a:t>ccording to central limit</a:t>
                </a:r>
              </a:p>
              <a:p>
                <a:r>
                  <a:rPr lang="en-US" dirty="0" smtClean="0"/>
                  <a:t>theorem</a:t>
                </a:r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235020"/>
                <a:ext cx="3366627" cy="1200329"/>
              </a:xfrm>
              <a:prstGeom prst="rect">
                <a:avLst/>
              </a:prstGeom>
              <a:blipFill>
                <a:blip r:embed="rId11"/>
                <a:stretch>
                  <a:fillRect l="-2899" t="-4082" b="-1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945016" y="52909"/>
                <a:ext cx="2720617" cy="863634"/>
              </a:xfrm>
              <a:prstGeom prst="rect">
                <a:avLst/>
              </a:prstGeom>
              <a:solidFill>
                <a:srgbClr val="C00000">
                  <a:alpha val="45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Relevant only when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016" y="52909"/>
                <a:ext cx="2720617" cy="863634"/>
              </a:xfrm>
              <a:prstGeom prst="rect">
                <a:avLst/>
              </a:prstGeom>
              <a:blipFill>
                <a:blip r:embed="rId12"/>
                <a:stretch>
                  <a:fillRect l="-3356" t="-5674" r="-2461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17258" y="1186656"/>
                <a:ext cx="2889381" cy="1238159"/>
              </a:xfrm>
              <a:prstGeom prst="rect">
                <a:avLst/>
              </a:prstGeom>
              <a:solidFill>
                <a:srgbClr val="C00000">
                  <a:alpha val="45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ea typeface="Cambria Math" panose="02040503050406030204" pitchFamily="18" charset="0"/>
                  </a:rPr>
                  <a:t>E(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=50</m:t>
                    </m:r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r>
                  <a:rPr lang="en-US" dirty="0" smtClean="0"/>
                  <a:t>V</a:t>
                </a:r>
                <a:r>
                  <a:rPr lang="en-US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=</a:t>
                </a:r>
                <a:r>
                  <a:rPr lang="en-US" dirty="0"/>
                  <a:t>n</a:t>
                </a:r>
                <a:r>
                  <a:rPr lang="en-US" dirty="0" smtClean="0"/>
                  <a:t>o. of observations</a:t>
                </a:r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258" y="1186656"/>
                <a:ext cx="2889381" cy="1238159"/>
              </a:xfrm>
              <a:prstGeom prst="rect">
                <a:avLst/>
              </a:prstGeom>
              <a:blipFill>
                <a:blip r:embed="rId13"/>
                <a:stretch>
                  <a:fillRect l="-3165" t="-3941" r="-1899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345273" y="-3667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1</a:t>
            </a:r>
            <a:endParaRPr lang="en-US" sz="3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92351" y="58873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59954" y="100717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7583" y="414424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4</a:t>
            </a:r>
          </a:p>
        </p:txBody>
      </p:sp>
      <p:sp>
        <p:nvSpPr>
          <p:cNvPr id="28" name="Oval 27"/>
          <p:cNvSpPr/>
          <p:nvPr/>
        </p:nvSpPr>
        <p:spPr>
          <a:xfrm>
            <a:off x="5249852" y="-10383"/>
            <a:ext cx="609600" cy="635999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95300" y="616757"/>
            <a:ext cx="609600" cy="635999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345273" y="1031943"/>
            <a:ext cx="609600" cy="635999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11766" y="4157374"/>
            <a:ext cx="609600" cy="635999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50219" y="4389120"/>
            <a:ext cx="735496" cy="242515"/>
          </a:xfrm>
          <a:custGeom>
            <a:avLst/>
            <a:gdLst>
              <a:gd name="connsiteX0" fmla="*/ 0 w 735496"/>
              <a:gd name="connsiteY0" fmla="*/ 238539 h 242515"/>
              <a:gd name="connsiteX1" fmla="*/ 139148 w 735496"/>
              <a:gd name="connsiteY1" fmla="*/ 230588 h 242515"/>
              <a:gd name="connsiteX2" fmla="*/ 270344 w 735496"/>
              <a:gd name="connsiteY2" fmla="*/ 210710 h 242515"/>
              <a:gd name="connsiteX3" fmla="*/ 409492 w 735496"/>
              <a:gd name="connsiteY3" fmla="*/ 182880 h 242515"/>
              <a:gd name="connsiteX4" fmla="*/ 485030 w 735496"/>
              <a:gd name="connsiteY4" fmla="*/ 151075 h 242515"/>
              <a:gd name="connsiteX5" fmla="*/ 616226 w 735496"/>
              <a:gd name="connsiteY5" fmla="*/ 99391 h 242515"/>
              <a:gd name="connsiteX6" fmla="*/ 655983 w 735496"/>
              <a:gd name="connsiteY6" fmla="*/ 47708 h 242515"/>
              <a:gd name="connsiteX7" fmla="*/ 735496 w 735496"/>
              <a:gd name="connsiteY7" fmla="*/ 0 h 242515"/>
              <a:gd name="connsiteX8" fmla="*/ 727544 w 735496"/>
              <a:gd name="connsiteY8" fmla="*/ 242515 h 242515"/>
              <a:gd name="connsiteX9" fmla="*/ 107343 w 735496"/>
              <a:gd name="connsiteY9" fmla="*/ 234563 h 242515"/>
              <a:gd name="connsiteX10" fmla="*/ 107343 w 735496"/>
              <a:gd name="connsiteY10" fmla="*/ 234563 h 24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35496" h="242515">
                <a:moveTo>
                  <a:pt x="0" y="238539"/>
                </a:moveTo>
                <a:lnTo>
                  <a:pt x="139148" y="230588"/>
                </a:lnTo>
                <a:lnTo>
                  <a:pt x="270344" y="210710"/>
                </a:lnTo>
                <a:lnTo>
                  <a:pt x="409492" y="182880"/>
                </a:lnTo>
                <a:lnTo>
                  <a:pt x="485030" y="151075"/>
                </a:lnTo>
                <a:lnTo>
                  <a:pt x="616226" y="99391"/>
                </a:lnTo>
                <a:lnTo>
                  <a:pt x="655983" y="47708"/>
                </a:lnTo>
                <a:lnTo>
                  <a:pt x="735496" y="0"/>
                </a:lnTo>
                <a:lnTo>
                  <a:pt x="727544" y="242515"/>
                </a:lnTo>
                <a:lnTo>
                  <a:pt x="107343" y="234563"/>
                </a:lnTo>
                <a:lnTo>
                  <a:pt x="107343" y="234563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5911795" y="4357315"/>
            <a:ext cx="771276" cy="274320"/>
          </a:xfrm>
          <a:custGeom>
            <a:avLst/>
            <a:gdLst>
              <a:gd name="connsiteX0" fmla="*/ 3975 w 771276"/>
              <a:gd name="connsiteY0" fmla="*/ 0 h 274320"/>
              <a:gd name="connsiteX1" fmla="*/ 0 w 771276"/>
              <a:gd name="connsiteY1" fmla="*/ 274320 h 274320"/>
              <a:gd name="connsiteX2" fmla="*/ 771276 w 771276"/>
              <a:gd name="connsiteY2" fmla="*/ 270344 h 274320"/>
              <a:gd name="connsiteX3" fmla="*/ 552615 w 771276"/>
              <a:gd name="connsiteY3" fmla="*/ 246490 h 274320"/>
              <a:gd name="connsiteX4" fmla="*/ 310101 w 771276"/>
              <a:gd name="connsiteY4" fmla="*/ 178904 h 274320"/>
              <a:gd name="connsiteX5" fmla="*/ 159026 w 771276"/>
              <a:gd name="connsiteY5" fmla="*/ 115294 h 274320"/>
              <a:gd name="connsiteX6" fmla="*/ 3975 w 771276"/>
              <a:gd name="connsiteY6" fmla="*/ 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1276" h="274320">
                <a:moveTo>
                  <a:pt x="3975" y="0"/>
                </a:moveTo>
                <a:lnTo>
                  <a:pt x="0" y="274320"/>
                </a:lnTo>
                <a:lnTo>
                  <a:pt x="771276" y="270344"/>
                </a:lnTo>
                <a:lnTo>
                  <a:pt x="552615" y="246490"/>
                </a:lnTo>
                <a:lnTo>
                  <a:pt x="310101" y="178904"/>
                </a:lnTo>
                <a:lnTo>
                  <a:pt x="159026" y="115294"/>
                </a:lnTo>
                <a:lnTo>
                  <a:pt x="397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9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34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90600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   </a:t>
            </a:r>
            <a:r>
              <a:rPr lang="en-US" altLang="en-US" sz="3600" b="1" dirty="0">
                <a:solidFill>
                  <a:schemeClr val="accent2"/>
                </a:solidFill>
              </a:rPr>
              <a:t>Probability of </a:t>
            </a:r>
            <a:r>
              <a:rPr lang="en-US" altLang="en-US" sz="3600" b="1" dirty="0" smtClean="0">
                <a:solidFill>
                  <a:schemeClr val="accent2"/>
                </a:solidFill>
              </a:rPr>
              <a:t>Type-I error…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1828800" y="974408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54595" y="1039955"/>
                <a:ext cx="8518935" cy="563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… is the probability that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48.5</m:t>
                    </m:r>
                  </m:oMath>
                </a14:m>
                <a:r>
                  <a:rPr lang="en-US" dirty="0" smtClean="0"/>
                  <a:t> 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.5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 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</a:t>
                </a:r>
                <a:r>
                  <a:rPr lang="en-US" b="1" u="sng" dirty="0" smtClean="0">
                    <a:solidFill>
                      <a:srgbClr val="C00000"/>
                    </a:solidFill>
                  </a:rPr>
                  <a:t>when</a:t>
                </a:r>
                <a:r>
                  <a:rPr lang="en-US" b="1" u="sng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d>
                      <m:dPr>
                        <m:ctrlPr>
                          <a:rPr lang="en-US" b="1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𝑷𝒐𝒑𝒖𝒍𝒂𝒕𝒊𝒐𝒏</m:t>
                        </m:r>
                        <m:r>
                          <a:rPr lang="en-US" b="1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u="sng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𝒎𝒆𝒂𝒏</m:t>
                        </m:r>
                      </m:e>
                    </m:d>
                    <m:r>
                      <a:rPr lang="en-US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𝟓𝟎</m:t>
                    </m:r>
                    <m:r>
                      <a:rPr lang="en-US" b="1" i="0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b="1" dirty="0" smtClean="0"/>
              </a:p>
              <a:p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The sampling distribution has </a:t>
                </a:r>
                <a:r>
                  <a:rPr lang="en-US" dirty="0"/>
                  <a:t>the same mean as the </a:t>
                </a:r>
                <a:endParaRPr lang="en-US" dirty="0" smtClean="0"/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population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 smtClean="0"/>
                  <a:t>Mean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=</a:t>
                </a:r>
                <a:r>
                  <a:rPr lang="en-US" dirty="0" smtClean="0"/>
                  <a:t>50. The variance of the sampling 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distribution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(n=10). </a:t>
                </a:r>
                <a:r>
                  <a:rPr lang="en-US" b="1" u="sng" dirty="0" smtClean="0">
                    <a:solidFill>
                      <a:srgbClr val="FF0000"/>
                    </a:solidFill>
                  </a:rPr>
                  <a:t>We presume that the population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u="sng" dirty="0">
                    <a:solidFill>
                      <a:srgbClr val="FF0000"/>
                    </a:solidFill>
                  </a:rPr>
                  <a:t>is </a:t>
                </a:r>
                <a:endParaRPr lang="en-US" b="1" u="sng" dirty="0" smtClean="0">
                  <a:solidFill>
                    <a:srgbClr val="FF0000"/>
                  </a:solidFill>
                </a:endParaRPr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   </a:t>
                </a:r>
                <a:r>
                  <a:rPr lang="en-US" b="1" u="sng" dirty="0" smtClean="0">
                    <a:solidFill>
                      <a:srgbClr val="FF0000"/>
                    </a:solidFill>
                  </a:rPr>
                  <a:t>known. (=</a:t>
                </a:r>
                <a:r>
                  <a:rPr lang="en-US" b="1" u="sng" dirty="0">
                    <a:solidFill>
                      <a:srgbClr val="FF0000"/>
                    </a:solidFill>
                  </a:rPr>
                  <a:t>2.5 </a:t>
                </a:r>
                <a:r>
                  <a:rPr lang="en-US" b="1" u="sng" dirty="0" smtClean="0">
                    <a:solidFill>
                      <a:srgbClr val="FF0000"/>
                    </a:solidFill>
                  </a:rPr>
                  <a:t>cm/s)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2.5</m:t>
                        </m:r>
                      </m:num>
                      <m:den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√10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</m:t>
                    </m:r>
                  </m:oMath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The probability of type-I error in this case is then: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     In terms of standard normal distribution: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(48.5−50)/0.8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 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dirty="0" smtClean="0"/>
                  <a:t>0.03=0.06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95" y="1039955"/>
                <a:ext cx="8518935" cy="5637249"/>
              </a:xfrm>
              <a:prstGeom prst="rect">
                <a:avLst/>
              </a:prstGeom>
              <a:blipFill>
                <a:blip r:embed="rId2"/>
                <a:stretch>
                  <a:fillRect l="-930" t="-866" r="-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912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04800" y="0"/>
            <a:ext cx="7543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   </a:t>
            </a:r>
            <a:r>
              <a:rPr lang="en-US" altLang="en-US" sz="3600" b="1" dirty="0">
                <a:solidFill>
                  <a:schemeClr val="accent2"/>
                </a:solidFill>
              </a:rPr>
              <a:t>Probability of </a:t>
            </a:r>
            <a:r>
              <a:rPr lang="en-US" altLang="en-US" sz="3600" b="1" dirty="0" smtClean="0">
                <a:solidFill>
                  <a:schemeClr val="accent2"/>
                </a:solidFill>
              </a:rPr>
              <a:t>Type-I error…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1828800" y="974408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27550" y="1341210"/>
                <a:ext cx="7688900" cy="12003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&lt;48.5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&gt;51.5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)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u="sng" dirty="0" smtClean="0">
                    <a:solidFill>
                      <a:srgbClr val="C00000"/>
                    </a:solidFill>
                  </a:rPr>
                  <a:t>(Significance Level)</a:t>
                </a:r>
              </a:p>
              <a:p>
                <a:r>
                  <a:rPr lang="en-US" b="1" dirty="0" smtClean="0">
                    <a:solidFill>
                      <a:srgbClr val="C00000"/>
                    </a:solidFill>
                  </a:rPr>
                  <a:t>Probability of Type-I error can be reduced by choosing a </a:t>
                </a:r>
              </a:p>
              <a:p>
                <a:r>
                  <a:rPr lang="en-US" b="1" dirty="0" smtClean="0">
                    <a:solidFill>
                      <a:srgbClr val="C00000"/>
                    </a:solidFill>
                  </a:rPr>
                  <a:t>wider critical region. </a:t>
                </a:r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50" y="1341210"/>
                <a:ext cx="7688900" cy="1200329"/>
              </a:xfrm>
              <a:prstGeom prst="rect">
                <a:avLst/>
              </a:prstGeom>
              <a:blipFill>
                <a:blip r:embed="rId2"/>
                <a:stretch>
                  <a:fillRect l="-1189" t="-4061" r="-238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907919" y="5443248"/>
            <a:ext cx="7034298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Problem: Choose the critical region so that the significance level is</a:t>
            </a:r>
          </a:p>
          <a:p>
            <a:r>
              <a:rPr lang="en-US" sz="2000" dirty="0" smtClean="0"/>
              <a:t>0.05. Keep the number of samples=10. </a:t>
            </a:r>
            <a:endParaRPr lang="en-US" sz="2000" dirty="0"/>
          </a:p>
        </p:txBody>
      </p:sp>
      <p:pic>
        <p:nvPicPr>
          <p:cNvPr id="7" name="Picture 10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201514"/>
            <a:ext cx="4284617" cy="3241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964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90600" y="0"/>
            <a:ext cx="685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   </a:t>
            </a:r>
            <a:r>
              <a:rPr lang="en-US" altLang="en-US" sz="3600" b="1" dirty="0">
                <a:solidFill>
                  <a:schemeClr val="accent2"/>
                </a:solidFill>
              </a:rPr>
              <a:t>Probability of </a:t>
            </a:r>
            <a:r>
              <a:rPr lang="en-US" altLang="en-US" sz="3600" b="1" dirty="0" smtClean="0">
                <a:solidFill>
                  <a:schemeClr val="accent2"/>
                </a:solidFill>
              </a:rPr>
              <a:t>Type-I error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1828800" y="974408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57773" y="4504604"/>
            <a:ext cx="184731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1134023"/>
            <a:ext cx="8334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Problem: Choose the critical region so that the significance level is</a:t>
            </a:r>
          </a:p>
          <a:p>
            <a:r>
              <a:rPr lang="en-US" dirty="0" smtClean="0"/>
              <a:t>0.05. Keep the number of samples=10.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75150" y="2461045"/>
            <a:ext cx="184731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endParaRPr lang="en-US" b="1" dirty="0">
              <a:solidFill>
                <a:srgbClr val="C00000"/>
              </a:solidFill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555967"/>
              </p:ext>
            </p:extLst>
          </p:nvPr>
        </p:nvGraphicFramePr>
        <p:xfrm>
          <a:off x="556100" y="1983184"/>
          <a:ext cx="3741388" cy="362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3" name="Equation" r:id="rId3" imgW="2501640" imgH="2425680" progId="Equation.DSMT4">
                  <p:embed/>
                </p:oleObj>
              </mc:Choice>
              <mc:Fallback>
                <p:oleObj name="Equation" r:id="rId3" imgW="2501640" imgH="2425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6100" y="1983184"/>
                        <a:ext cx="3741388" cy="3627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449140"/>
              </p:ext>
            </p:extLst>
          </p:nvPr>
        </p:nvGraphicFramePr>
        <p:xfrm>
          <a:off x="4624366" y="2009310"/>
          <a:ext cx="3741737" cy="394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4" name="Equation" r:id="rId5" imgW="2501640" imgH="2641320" progId="Equation.DSMT4">
                  <p:embed/>
                </p:oleObj>
              </mc:Choice>
              <mc:Fallback>
                <p:oleObj name="Equation" r:id="rId5" imgW="2501640" imgH="264132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24366" y="2009310"/>
                        <a:ext cx="3741737" cy="394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137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37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33400" y="-5316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   </a:t>
            </a:r>
            <a:r>
              <a:rPr lang="en-US" altLang="en-US" sz="3600" b="1" dirty="0" smtClean="0">
                <a:solidFill>
                  <a:schemeClr val="accent2"/>
                </a:solidFill>
              </a:rPr>
              <a:t>Significance level vs. sample size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1295400" y="914400"/>
            <a:ext cx="6858000" cy="7620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12381" y="1137684"/>
                <a:ext cx="8213018" cy="2321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The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significance level </a:t>
                </a:r>
                <a:r>
                  <a:rPr lang="en-US" dirty="0" smtClean="0"/>
                  <a:t>also depend on sample size. While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=50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remains independent of sample size, the SD of the distribution</a:t>
                </a:r>
              </a:p>
              <a:p>
                <a:r>
                  <a:rPr lang="en-US" dirty="0" smtClean="0"/>
                  <a:t>reduces as sample size increases. </a:t>
                </a:r>
              </a:p>
              <a:p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2.5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=0.790</m:t>
                    </m:r>
                  </m:oMath>
                </a14:m>
                <a:r>
                  <a:rPr lang="en-US" dirty="0" smtClean="0"/>
                  <a:t> 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=16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2.5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ra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625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81" y="1137684"/>
                <a:ext cx="8213018" cy="2321213"/>
              </a:xfrm>
              <a:prstGeom prst="rect">
                <a:avLst/>
              </a:prstGeom>
              <a:blipFill>
                <a:blip r:embed="rId2"/>
                <a:stretch>
                  <a:fillRect l="-1188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13899"/>
            <a:ext cx="7543800" cy="31345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05200" y="3371088"/>
            <a:ext cx="2209800" cy="2514600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5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38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447800" y="-2572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   </a:t>
            </a:r>
            <a:r>
              <a:rPr lang="en-US" altLang="en-US" sz="3600" b="1" dirty="0">
                <a:solidFill>
                  <a:schemeClr val="accent2"/>
                </a:solidFill>
              </a:rPr>
              <a:t>“</a:t>
            </a:r>
            <a:r>
              <a:rPr lang="en-US" altLang="en-US" sz="3600" b="1" dirty="0" smtClean="0">
                <a:solidFill>
                  <a:schemeClr val="accent2"/>
                </a:solidFill>
              </a:rPr>
              <a:t>Strong conclusion”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2514600" y="990600"/>
            <a:ext cx="3733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0210" y="3917621"/>
            <a:ext cx="8063426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Because we can control the sample size and width of the critical</a:t>
            </a:r>
          </a:p>
          <a:p>
            <a:r>
              <a:rPr lang="en-US" dirty="0" smtClean="0"/>
              <a:t>region to arbitrarily reduce the probability of Type-I error, </a:t>
            </a:r>
          </a:p>
          <a:p>
            <a:r>
              <a:rPr lang="en-US" dirty="0" smtClean="0"/>
              <a:t>the rejection of the null hypothesis is called “strong conclusion”</a:t>
            </a:r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26" y="1371600"/>
            <a:ext cx="838200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914400" y="2819400"/>
            <a:ext cx="7543800" cy="381000"/>
          </a:xfrm>
          <a:prstGeom prst="rect">
            <a:avLst/>
          </a:prstGeom>
          <a:solidFill>
            <a:srgbClr val="C0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038600" y="3217217"/>
                <a:ext cx="14346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3217217"/>
                <a:ext cx="1434688" cy="461665"/>
              </a:xfrm>
              <a:prstGeom prst="rect">
                <a:avLst/>
              </a:prstGeom>
              <a:blipFill>
                <a:blip r:embed="rId3"/>
                <a:stretch>
                  <a:fillRect l="-851" r="-85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77973" y="3180168"/>
                <a:ext cx="14336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973" y="3180168"/>
                <a:ext cx="1433662" cy="461665"/>
              </a:xfrm>
              <a:prstGeom prst="rect">
                <a:avLst/>
              </a:prstGeom>
              <a:blipFill>
                <a:blip r:embed="rId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023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39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5800" y="-9144"/>
            <a:ext cx="8153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chemeClr val="accent2"/>
                </a:solidFill>
              </a:rPr>
              <a:t>Hypothesis testing: Example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990600" y="1133856"/>
            <a:ext cx="6934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90675" y="1447800"/>
                <a:ext cx="8036174" cy="4893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 manufacturer produces a component of hard drive with </a:t>
                </a:r>
              </a:p>
              <a:p>
                <a:r>
                  <a:rPr lang="en-US" dirty="0"/>
                  <a:t>a</a:t>
                </a:r>
                <a:r>
                  <a:rPr lang="en-US" dirty="0" smtClean="0"/>
                  <a:t>n extremely precise machine. The diameter of the shaft has</a:t>
                </a:r>
              </a:p>
              <a:p>
                <a:r>
                  <a:rPr lang="en-US" dirty="0"/>
                  <a:t>s</a:t>
                </a:r>
                <a:r>
                  <a:rPr lang="en-US" dirty="0" smtClean="0"/>
                  <a:t>tandard deviation (due to environmental vibration) of 0.3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m.</a:t>
                </a:r>
              </a:p>
              <a:p>
                <a:r>
                  <a:rPr lang="en-US" dirty="0" smtClean="0"/>
                  <a:t>Examination of 16 samples leads to a value of average diameter</a:t>
                </a:r>
              </a:p>
              <a:p>
                <a:r>
                  <a:rPr lang="en-US" dirty="0" smtClean="0"/>
                  <a:t>as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=13.7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m. They specify the component as “14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m pin”</a:t>
                </a:r>
              </a:p>
              <a:p>
                <a:r>
                  <a:rPr lang="en-US" dirty="0" smtClean="0"/>
                  <a:t>and wish to test the hypotheses: 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with the critical region 13.88 to 14.12. Accept or reject the </a:t>
                </a:r>
              </a:p>
              <a:p>
                <a:r>
                  <a:rPr lang="en-US" dirty="0" smtClean="0"/>
                  <a:t>Null hypothesis and determine the probability of type-I error. </a:t>
                </a:r>
              </a:p>
              <a:p>
                <a:r>
                  <a:rPr lang="en-US" dirty="0" smtClean="0"/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75" y="1447800"/>
                <a:ext cx="8036174" cy="4893647"/>
              </a:xfrm>
              <a:prstGeom prst="rect">
                <a:avLst/>
              </a:prstGeom>
              <a:blipFill>
                <a:blip r:embed="rId3"/>
                <a:stretch>
                  <a:fillRect l="-1214" t="-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88399"/>
              </p:ext>
            </p:extLst>
          </p:nvPr>
        </p:nvGraphicFramePr>
        <p:xfrm>
          <a:off x="2286000" y="3831576"/>
          <a:ext cx="4662487" cy="927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0" name="Equation" r:id="rId4" imgW="2298600" imgH="457200" progId="Equation.DSMT4">
                  <p:embed/>
                </p:oleObj>
              </mc:Choice>
              <mc:Fallback>
                <p:oleObj name="Equation" r:id="rId4" imgW="22986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0" y="3831576"/>
                        <a:ext cx="4662487" cy="927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272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49" y="761999"/>
            <a:ext cx="7108501" cy="5334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09135" y="5987903"/>
            <a:ext cx="2562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between calls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27144" y="3031520"/>
            <a:ext cx="2951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occurrence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54271" y="290348"/>
            <a:ext cx="5451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One night at a call </a:t>
            </a:r>
            <a:r>
              <a:rPr lang="en-US" sz="3600" b="1" dirty="0" smtClean="0">
                <a:solidFill>
                  <a:schemeClr val="accent1"/>
                </a:solidFill>
              </a:rPr>
              <a:t>center...</a:t>
            </a:r>
            <a:endParaRPr lang="en-US" b="1" u="sng" dirty="0"/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>
            <a:off x="2133204" y="936679"/>
            <a:ext cx="5181600" cy="2438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1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40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5800" y="-9144"/>
            <a:ext cx="8153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chemeClr val="accent2"/>
                </a:solidFill>
              </a:rPr>
              <a:t>Hypothesis testing: Example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990600" y="1133856"/>
            <a:ext cx="6934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2304" y="1568558"/>
                <a:ext cx="7499938" cy="6383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is normally distributed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14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0.3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16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=.075</m:t>
                    </m:r>
                  </m:oMath>
                </a14:m>
                <a:r>
                  <a:rPr lang="en-US" dirty="0" smtClean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04" y="1568558"/>
                <a:ext cx="7499938" cy="638316"/>
              </a:xfrm>
              <a:prstGeom prst="rect">
                <a:avLst/>
              </a:prstGeom>
              <a:blipFill>
                <a:blip r:embed="rId2"/>
                <a:stretch>
                  <a:fillRect r="-325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91" y="1874192"/>
            <a:ext cx="8397817" cy="460280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895600" y="2240280"/>
            <a:ext cx="2819400" cy="3733800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6200" y="5852160"/>
            <a:ext cx="152400" cy="152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447800" y="3505200"/>
                <a:ext cx="1394484" cy="46166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3505200"/>
                <a:ext cx="1394484" cy="461665"/>
              </a:xfrm>
              <a:prstGeom prst="rect">
                <a:avLst/>
              </a:prstGeom>
              <a:blipFill>
                <a:blip r:embed="rId4"/>
                <a:stretch>
                  <a:fillRect l="-701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406676" y="4369754"/>
                <a:ext cx="2051524" cy="120032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P(Type-I error)</a:t>
                </a:r>
              </a:p>
              <a:p>
                <a:r>
                  <a:rPr lang="en-US" dirty="0" smtClean="0"/>
                  <a:t>=2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.0455</m:t>
                    </m:r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r>
                  <a:rPr lang="en-US" dirty="0" smtClean="0"/>
                  <a:t>=.09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676" y="4369754"/>
                <a:ext cx="2051524" cy="1200329"/>
              </a:xfrm>
              <a:prstGeom prst="rect">
                <a:avLst/>
              </a:prstGeom>
              <a:blipFill>
                <a:blip r:embed="rId5"/>
                <a:stretch>
                  <a:fillRect l="-4748" t="-4061" r="-3858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953000" y="2400059"/>
                <a:ext cx="2910669" cy="175304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&lt;13.88</m:t>
                          </m:r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13.88−14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.075</m:t>
                            </m:r>
                          </m:den>
                        </m:f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&lt;−1.6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=.0455              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2400059"/>
                <a:ext cx="2910669" cy="17530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1447800" y="5852160"/>
            <a:ext cx="152400" cy="152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79398" y="5852160"/>
            <a:ext cx="152400" cy="152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61193" y="5852160"/>
            <a:ext cx="152400" cy="152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12" idx="0"/>
          </p:cNvCxnSpPr>
          <p:nvPr/>
        </p:nvCxnSpPr>
        <p:spPr>
          <a:xfrm>
            <a:off x="152400" y="5029200"/>
            <a:ext cx="0" cy="822960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46604" y="1208657"/>
                <a:ext cx="1383392" cy="461665"/>
              </a:xfrm>
              <a:prstGeom prst="rect">
                <a:avLst/>
              </a:prstGeom>
              <a:solidFill>
                <a:srgbClr val="C00000">
                  <a:alpha val="55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=14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04" y="1208657"/>
                <a:ext cx="1383392" cy="461665"/>
              </a:xfrm>
              <a:prstGeom prst="rect">
                <a:avLst/>
              </a:prstGeom>
              <a:blipFill>
                <a:blip r:embed="rId7"/>
                <a:stretch>
                  <a:fillRect l="-6608" t="-10526" r="-8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32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41</a:t>
            </a:fld>
            <a:endParaRPr lang="en-US" altLang="en-US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990600" y="1133856"/>
            <a:ext cx="6934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91" y="1874192"/>
            <a:ext cx="8397817" cy="4602808"/>
          </a:xfrm>
          <a:prstGeom prst="rect">
            <a:avLst/>
          </a:prstGeom>
        </p:spPr>
      </p:pic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1295400" y="152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      P-value approach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408284" y="4590988"/>
                <a:ext cx="2194832" cy="83099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if </a:t>
                </a:r>
              </a:p>
              <a:p>
                <a:r>
                  <a:rPr lang="en-US" dirty="0" smtClean="0"/>
                  <a:t>P-value is &lt;0.05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284" y="4590988"/>
                <a:ext cx="2194832" cy="830997"/>
              </a:xfrm>
              <a:prstGeom prst="rect">
                <a:avLst/>
              </a:prstGeom>
              <a:blipFill>
                <a:blip r:embed="rId3"/>
                <a:stretch>
                  <a:fillRect l="-4167" t="-5882" r="-3611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13239" y="1245255"/>
                <a:ext cx="3745513" cy="276883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&lt;13.85</m:t>
                          </m:r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13.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85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−14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.075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 smtClean="0"/>
                  <a:t>)</a:t>
                </a:r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.0366 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39" y="1245255"/>
                <a:ext cx="3745513" cy="2768835"/>
              </a:xfrm>
              <a:prstGeom prst="rect">
                <a:avLst/>
              </a:prstGeom>
              <a:blipFill>
                <a:blip r:embed="rId4"/>
                <a:stretch>
                  <a:fillRect l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>
          <a:xfrm>
            <a:off x="1365161" y="5599734"/>
            <a:ext cx="1097280" cy="376063"/>
          </a:xfrm>
          <a:custGeom>
            <a:avLst/>
            <a:gdLst>
              <a:gd name="connsiteX0" fmla="*/ 0 w 1097280"/>
              <a:gd name="connsiteY0" fmla="*/ 360609 h 376063"/>
              <a:gd name="connsiteX1" fmla="*/ 151970 w 1097280"/>
              <a:gd name="connsiteY1" fmla="*/ 352881 h 376063"/>
              <a:gd name="connsiteX2" fmla="*/ 278183 w 1097280"/>
              <a:gd name="connsiteY2" fmla="*/ 347730 h 376063"/>
              <a:gd name="connsiteX3" fmla="*/ 409548 w 1097280"/>
              <a:gd name="connsiteY3" fmla="*/ 324548 h 376063"/>
              <a:gd name="connsiteX4" fmla="*/ 553791 w 1097280"/>
              <a:gd name="connsiteY4" fmla="*/ 296214 h 376063"/>
              <a:gd name="connsiteX5" fmla="*/ 698034 w 1097280"/>
              <a:gd name="connsiteY5" fmla="*/ 255002 h 376063"/>
              <a:gd name="connsiteX6" fmla="*/ 819096 w 1097280"/>
              <a:gd name="connsiteY6" fmla="*/ 200911 h 376063"/>
              <a:gd name="connsiteX7" fmla="*/ 955612 w 1097280"/>
              <a:gd name="connsiteY7" fmla="*/ 123637 h 376063"/>
              <a:gd name="connsiteX8" fmla="*/ 1038037 w 1097280"/>
              <a:gd name="connsiteY8" fmla="*/ 64394 h 376063"/>
              <a:gd name="connsiteX9" fmla="*/ 1076673 w 1097280"/>
              <a:gd name="connsiteY9" fmla="*/ 23182 h 376063"/>
              <a:gd name="connsiteX10" fmla="*/ 1086976 w 1097280"/>
              <a:gd name="connsiteY10" fmla="*/ 20606 h 376063"/>
              <a:gd name="connsiteX11" fmla="*/ 1097280 w 1097280"/>
              <a:gd name="connsiteY11" fmla="*/ 0 h 376063"/>
              <a:gd name="connsiteX12" fmla="*/ 1092128 w 1097280"/>
              <a:gd name="connsiteY12" fmla="*/ 376063 h 376063"/>
              <a:gd name="connsiteX13" fmla="*/ 0 w 1097280"/>
              <a:gd name="connsiteY13" fmla="*/ 360609 h 376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97280" h="376063">
                <a:moveTo>
                  <a:pt x="0" y="360609"/>
                </a:moveTo>
                <a:lnTo>
                  <a:pt x="151970" y="352881"/>
                </a:lnTo>
                <a:lnTo>
                  <a:pt x="278183" y="347730"/>
                </a:lnTo>
                <a:lnTo>
                  <a:pt x="409548" y="324548"/>
                </a:lnTo>
                <a:lnTo>
                  <a:pt x="553791" y="296214"/>
                </a:lnTo>
                <a:lnTo>
                  <a:pt x="698034" y="255002"/>
                </a:lnTo>
                <a:lnTo>
                  <a:pt x="819096" y="200911"/>
                </a:lnTo>
                <a:lnTo>
                  <a:pt x="955612" y="123637"/>
                </a:lnTo>
                <a:lnTo>
                  <a:pt x="1038037" y="64394"/>
                </a:lnTo>
                <a:lnTo>
                  <a:pt x="1076673" y="23182"/>
                </a:lnTo>
                <a:lnTo>
                  <a:pt x="1086976" y="20606"/>
                </a:lnTo>
                <a:lnTo>
                  <a:pt x="1097280" y="0"/>
                </a:lnTo>
                <a:cubicBezTo>
                  <a:pt x="1095563" y="125354"/>
                  <a:pt x="1093845" y="250709"/>
                  <a:pt x="1092128" y="376063"/>
                </a:cubicBezTo>
                <a:lnTo>
                  <a:pt x="0" y="36060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79398" y="5899785"/>
            <a:ext cx="152400" cy="152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6166916" y="5599734"/>
            <a:ext cx="1097280" cy="376063"/>
          </a:xfrm>
          <a:custGeom>
            <a:avLst/>
            <a:gdLst>
              <a:gd name="connsiteX0" fmla="*/ 0 w 1097280"/>
              <a:gd name="connsiteY0" fmla="*/ 360609 h 376063"/>
              <a:gd name="connsiteX1" fmla="*/ 151970 w 1097280"/>
              <a:gd name="connsiteY1" fmla="*/ 352881 h 376063"/>
              <a:gd name="connsiteX2" fmla="*/ 278183 w 1097280"/>
              <a:gd name="connsiteY2" fmla="*/ 347730 h 376063"/>
              <a:gd name="connsiteX3" fmla="*/ 409548 w 1097280"/>
              <a:gd name="connsiteY3" fmla="*/ 324548 h 376063"/>
              <a:gd name="connsiteX4" fmla="*/ 553791 w 1097280"/>
              <a:gd name="connsiteY4" fmla="*/ 296214 h 376063"/>
              <a:gd name="connsiteX5" fmla="*/ 698034 w 1097280"/>
              <a:gd name="connsiteY5" fmla="*/ 255002 h 376063"/>
              <a:gd name="connsiteX6" fmla="*/ 819096 w 1097280"/>
              <a:gd name="connsiteY6" fmla="*/ 200911 h 376063"/>
              <a:gd name="connsiteX7" fmla="*/ 955612 w 1097280"/>
              <a:gd name="connsiteY7" fmla="*/ 123637 h 376063"/>
              <a:gd name="connsiteX8" fmla="*/ 1038037 w 1097280"/>
              <a:gd name="connsiteY8" fmla="*/ 64394 h 376063"/>
              <a:gd name="connsiteX9" fmla="*/ 1076673 w 1097280"/>
              <a:gd name="connsiteY9" fmla="*/ 23182 h 376063"/>
              <a:gd name="connsiteX10" fmla="*/ 1086976 w 1097280"/>
              <a:gd name="connsiteY10" fmla="*/ 20606 h 376063"/>
              <a:gd name="connsiteX11" fmla="*/ 1097280 w 1097280"/>
              <a:gd name="connsiteY11" fmla="*/ 0 h 376063"/>
              <a:gd name="connsiteX12" fmla="*/ 1092128 w 1097280"/>
              <a:gd name="connsiteY12" fmla="*/ 376063 h 376063"/>
              <a:gd name="connsiteX13" fmla="*/ 0 w 1097280"/>
              <a:gd name="connsiteY13" fmla="*/ 360609 h 376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97280" h="376063">
                <a:moveTo>
                  <a:pt x="0" y="360609"/>
                </a:moveTo>
                <a:lnTo>
                  <a:pt x="151970" y="352881"/>
                </a:lnTo>
                <a:lnTo>
                  <a:pt x="278183" y="347730"/>
                </a:lnTo>
                <a:lnTo>
                  <a:pt x="409548" y="324548"/>
                </a:lnTo>
                <a:lnTo>
                  <a:pt x="553791" y="296214"/>
                </a:lnTo>
                <a:lnTo>
                  <a:pt x="698034" y="255002"/>
                </a:lnTo>
                <a:lnTo>
                  <a:pt x="819096" y="200911"/>
                </a:lnTo>
                <a:lnTo>
                  <a:pt x="955612" y="123637"/>
                </a:lnTo>
                <a:lnTo>
                  <a:pt x="1038037" y="64394"/>
                </a:lnTo>
                <a:lnTo>
                  <a:pt x="1076673" y="23182"/>
                </a:lnTo>
                <a:lnTo>
                  <a:pt x="1086976" y="20606"/>
                </a:lnTo>
                <a:lnTo>
                  <a:pt x="1097280" y="0"/>
                </a:lnTo>
                <a:cubicBezTo>
                  <a:pt x="1095563" y="125354"/>
                  <a:pt x="1093845" y="250709"/>
                  <a:pt x="1092128" y="376063"/>
                </a:cubicBezTo>
                <a:lnTo>
                  <a:pt x="0" y="360609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895600" y="2240280"/>
            <a:ext cx="2819400" cy="37338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8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42</a:t>
            </a:fld>
            <a:endParaRPr lang="en-US" altLang="en-US"/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990600" y="1133856"/>
            <a:ext cx="6934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66800" y="-12192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 smtClean="0">
                <a:solidFill>
                  <a:schemeClr val="accent1"/>
                </a:solidFill>
              </a:rPr>
              <a:t>Chapter-3 vs Chapter-4: Chapter-3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71016" y="1600200"/>
                <a:ext cx="6551024" cy="45284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 smtClean="0"/>
                  <a:t> is a random variable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 known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 smtClean="0"/>
                  <a:t> known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Distribution known/unknown</a:t>
                </a:r>
              </a:p>
              <a:p>
                <a:pPr lvl="1"/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 smtClean="0"/>
                  <a:t> is sample mean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random samples.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known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known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Normal distribution (Central Limit Theorem)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 smtClean="0"/>
                  <a:t>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 smtClean="0"/>
                  <a:t>)=? e.g.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 smtClean="0"/>
                  <a:t>&lt;13.7)=? </a:t>
                </a: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016" y="1600200"/>
                <a:ext cx="6551024" cy="4528419"/>
              </a:xfrm>
              <a:prstGeom prst="rect">
                <a:avLst/>
              </a:prstGeom>
              <a:blipFill>
                <a:blip r:embed="rId2"/>
                <a:stretch>
                  <a:fillRect l="-1304" t="-1078" r="-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672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43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90600" y="0"/>
            <a:ext cx="685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              </a:t>
            </a:r>
            <a:r>
              <a:rPr lang="en-US" altLang="en-US" sz="3600" b="1" dirty="0" smtClean="0">
                <a:solidFill>
                  <a:schemeClr val="accent2"/>
                </a:solidFill>
              </a:rPr>
              <a:t>Chapter-3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1828800" y="974408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37832"/>
            <a:ext cx="8382000" cy="402731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221736" y="4450392"/>
            <a:ext cx="129389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7800" y="4514088"/>
            <a:ext cx="7239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285744" y="3867912"/>
            <a:ext cx="0" cy="62788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25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44</a:t>
            </a:fld>
            <a:endParaRPr lang="en-US" altLang="en-US"/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990600" y="1133856"/>
            <a:ext cx="6934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95400" y="152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 smtClean="0">
                <a:solidFill>
                  <a:schemeClr val="accent1"/>
                </a:solidFill>
              </a:rPr>
              <a:t>Chapter-3 vs Chapter-4: Chapter-4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71016" y="1600200"/>
                <a:ext cx="7292381" cy="45284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 smtClean="0"/>
                  <a:t> is a random variable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unknown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 smtClean="0"/>
                  <a:t> known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Distribution unknown</a:t>
                </a:r>
              </a:p>
              <a:p>
                <a:pPr lvl="1"/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 smtClean="0"/>
                  <a:t> is sample mean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random samples.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unknown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known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Normal distribution (Central Limit Theorem)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If we estimate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(say, 13.7) while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 smtClean="0"/>
                  <a:t> obtained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is 13.0 how correct or how wrong we are?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016" y="1600200"/>
                <a:ext cx="7292381" cy="4528419"/>
              </a:xfrm>
              <a:prstGeom prst="rect">
                <a:avLst/>
              </a:prstGeom>
              <a:blipFill>
                <a:blip r:embed="rId2"/>
                <a:stretch>
                  <a:fillRect l="-1171" t="-1078" r="-251" b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74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45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90600" y="0"/>
            <a:ext cx="685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              </a:t>
            </a:r>
            <a:r>
              <a:rPr lang="en-US" altLang="en-US" sz="3600" b="1" dirty="0" smtClean="0">
                <a:solidFill>
                  <a:schemeClr val="accent2"/>
                </a:solidFill>
              </a:rPr>
              <a:t>Chapter-4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1828800" y="974408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221736" y="4450392"/>
            <a:ext cx="129389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7800" y="4514088"/>
            <a:ext cx="7239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1066800" y="941832"/>
            <a:ext cx="8382000" cy="4027312"/>
            <a:chOff x="990600" y="1353933"/>
            <a:chExt cx="8382000" cy="4027312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0600" y="1353933"/>
              <a:ext cx="8382000" cy="4027312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4675632" y="1672900"/>
              <a:ext cx="48768" cy="3254193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548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46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90600" y="0"/>
            <a:ext cx="685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   </a:t>
            </a:r>
            <a:r>
              <a:rPr lang="en-US" altLang="en-US" sz="3600" b="1" dirty="0" smtClean="0">
                <a:solidFill>
                  <a:schemeClr val="accent2"/>
                </a:solidFill>
              </a:rPr>
              <a:t>Type-I and Type II errors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1828800" y="974408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838200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580231" y="3300004"/>
            <a:ext cx="7678738" cy="2856347"/>
            <a:chOff x="603242" y="2819400"/>
            <a:chExt cx="7678738" cy="2856347"/>
          </a:xfrm>
        </p:grpSpPr>
        <p:pic>
          <p:nvPicPr>
            <p:cNvPr id="9" name="Picture 102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" b="29414"/>
            <a:stretch/>
          </p:blipFill>
          <p:spPr bwMode="auto">
            <a:xfrm>
              <a:off x="603242" y="2819400"/>
              <a:ext cx="7678738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4498848" y="4630340"/>
              <a:ext cx="0" cy="685800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279749" y="5214082"/>
                  <a:ext cx="43819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9749" y="5214082"/>
                  <a:ext cx="438197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/>
            <p:cNvCxnSpPr/>
            <p:nvPr/>
          </p:nvCxnSpPr>
          <p:spPr>
            <a:xfrm>
              <a:off x="2667000" y="4209716"/>
              <a:ext cx="0" cy="685800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781800" y="4191000"/>
              <a:ext cx="0" cy="685800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6561908" y="4748176"/>
                  <a:ext cx="43819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1908" y="4748176"/>
                  <a:ext cx="438197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/>
            <p:cNvCxnSpPr/>
            <p:nvPr/>
          </p:nvCxnSpPr>
          <p:spPr>
            <a:xfrm>
              <a:off x="5638800" y="4184028"/>
              <a:ext cx="0" cy="685800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5401490" y="4793458"/>
                  <a:ext cx="4678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1490" y="4793458"/>
                  <a:ext cx="467884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11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2429690" y="4819146"/>
                  <a:ext cx="4678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9690" y="4819146"/>
                  <a:ext cx="467884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103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Freeform 19"/>
          <p:cNvSpPr/>
          <p:nvPr/>
        </p:nvSpPr>
        <p:spPr>
          <a:xfrm>
            <a:off x="2331313" y="3460992"/>
            <a:ext cx="2361369" cy="2464526"/>
          </a:xfrm>
          <a:custGeom>
            <a:avLst/>
            <a:gdLst>
              <a:gd name="connsiteX0" fmla="*/ 1346 w 2361369"/>
              <a:gd name="connsiteY0" fmla="*/ 740229 h 2464526"/>
              <a:gd name="connsiteX1" fmla="*/ 27472 w 2361369"/>
              <a:gd name="connsiteY1" fmla="*/ 696686 h 2464526"/>
              <a:gd name="connsiteX2" fmla="*/ 53597 w 2361369"/>
              <a:gd name="connsiteY2" fmla="*/ 661852 h 2464526"/>
              <a:gd name="connsiteX3" fmla="*/ 71015 w 2361369"/>
              <a:gd name="connsiteY3" fmla="*/ 635726 h 2464526"/>
              <a:gd name="connsiteX4" fmla="*/ 97140 w 2361369"/>
              <a:gd name="connsiteY4" fmla="*/ 583474 h 2464526"/>
              <a:gd name="connsiteX5" fmla="*/ 105849 w 2361369"/>
              <a:gd name="connsiteY5" fmla="*/ 557349 h 2464526"/>
              <a:gd name="connsiteX6" fmla="*/ 149392 w 2361369"/>
              <a:gd name="connsiteY6" fmla="*/ 496389 h 2464526"/>
              <a:gd name="connsiteX7" fmla="*/ 184226 w 2361369"/>
              <a:gd name="connsiteY7" fmla="*/ 400594 h 2464526"/>
              <a:gd name="connsiteX8" fmla="*/ 192935 w 2361369"/>
              <a:gd name="connsiteY8" fmla="*/ 374469 h 2464526"/>
              <a:gd name="connsiteX9" fmla="*/ 210352 w 2361369"/>
              <a:gd name="connsiteY9" fmla="*/ 348343 h 2464526"/>
              <a:gd name="connsiteX10" fmla="*/ 227769 w 2361369"/>
              <a:gd name="connsiteY10" fmla="*/ 278674 h 2464526"/>
              <a:gd name="connsiteX11" fmla="*/ 236477 w 2361369"/>
              <a:gd name="connsiteY11" fmla="*/ 182880 h 2464526"/>
              <a:gd name="connsiteX12" fmla="*/ 323563 w 2361369"/>
              <a:gd name="connsiteY12" fmla="*/ 165463 h 2464526"/>
              <a:gd name="connsiteX13" fmla="*/ 445483 w 2361369"/>
              <a:gd name="connsiteY13" fmla="*/ 148046 h 2464526"/>
              <a:gd name="connsiteX14" fmla="*/ 480317 w 2361369"/>
              <a:gd name="connsiteY14" fmla="*/ 139337 h 2464526"/>
              <a:gd name="connsiteX15" fmla="*/ 541277 w 2361369"/>
              <a:gd name="connsiteY15" fmla="*/ 130629 h 2464526"/>
              <a:gd name="connsiteX16" fmla="*/ 593529 w 2361369"/>
              <a:gd name="connsiteY16" fmla="*/ 121920 h 2464526"/>
              <a:gd name="connsiteX17" fmla="*/ 680615 w 2361369"/>
              <a:gd name="connsiteY17" fmla="*/ 104503 h 2464526"/>
              <a:gd name="connsiteX18" fmla="*/ 732866 w 2361369"/>
              <a:gd name="connsiteY18" fmla="*/ 95794 h 2464526"/>
              <a:gd name="connsiteX19" fmla="*/ 898329 w 2361369"/>
              <a:gd name="connsiteY19" fmla="*/ 60960 h 2464526"/>
              <a:gd name="connsiteX20" fmla="*/ 976706 w 2361369"/>
              <a:gd name="connsiteY20" fmla="*/ 43543 h 2464526"/>
              <a:gd name="connsiteX21" fmla="*/ 1055083 w 2361369"/>
              <a:gd name="connsiteY21" fmla="*/ 8709 h 2464526"/>
              <a:gd name="connsiteX22" fmla="*/ 1081209 w 2361369"/>
              <a:gd name="connsiteY22" fmla="*/ 0 h 2464526"/>
              <a:gd name="connsiteX23" fmla="*/ 1107335 w 2361369"/>
              <a:gd name="connsiteY23" fmla="*/ 8709 h 2464526"/>
              <a:gd name="connsiteX24" fmla="*/ 1142169 w 2361369"/>
              <a:gd name="connsiteY24" fmla="*/ 87086 h 2464526"/>
              <a:gd name="connsiteX25" fmla="*/ 1168295 w 2361369"/>
              <a:gd name="connsiteY25" fmla="*/ 121920 h 2464526"/>
              <a:gd name="connsiteX26" fmla="*/ 1203129 w 2361369"/>
              <a:gd name="connsiteY26" fmla="*/ 200297 h 2464526"/>
              <a:gd name="connsiteX27" fmla="*/ 1229255 w 2361369"/>
              <a:gd name="connsiteY27" fmla="*/ 269966 h 2464526"/>
              <a:gd name="connsiteX28" fmla="*/ 1246672 w 2361369"/>
              <a:gd name="connsiteY28" fmla="*/ 330926 h 2464526"/>
              <a:gd name="connsiteX29" fmla="*/ 1290215 w 2361369"/>
              <a:gd name="connsiteY29" fmla="*/ 418012 h 2464526"/>
              <a:gd name="connsiteX30" fmla="*/ 1316340 w 2361369"/>
              <a:gd name="connsiteY30" fmla="*/ 487680 h 2464526"/>
              <a:gd name="connsiteX31" fmla="*/ 1325049 w 2361369"/>
              <a:gd name="connsiteY31" fmla="*/ 513806 h 2464526"/>
              <a:gd name="connsiteX32" fmla="*/ 1351175 w 2361369"/>
              <a:gd name="connsiteY32" fmla="*/ 557349 h 2464526"/>
              <a:gd name="connsiteX33" fmla="*/ 1359883 w 2361369"/>
              <a:gd name="connsiteY33" fmla="*/ 583474 h 2464526"/>
              <a:gd name="connsiteX34" fmla="*/ 1377300 w 2361369"/>
              <a:gd name="connsiteY34" fmla="*/ 653143 h 2464526"/>
              <a:gd name="connsiteX35" fmla="*/ 1394717 w 2361369"/>
              <a:gd name="connsiteY35" fmla="*/ 705394 h 2464526"/>
              <a:gd name="connsiteX36" fmla="*/ 1438260 w 2361369"/>
              <a:gd name="connsiteY36" fmla="*/ 818606 h 2464526"/>
              <a:gd name="connsiteX37" fmla="*/ 1455677 w 2361369"/>
              <a:gd name="connsiteY37" fmla="*/ 862149 h 2464526"/>
              <a:gd name="connsiteX38" fmla="*/ 1464386 w 2361369"/>
              <a:gd name="connsiteY38" fmla="*/ 896983 h 2464526"/>
              <a:gd name="connsiteX39" fmla="*/ 1473095 w 2361369"/>
              <a:gd name="connsiteY39" fmla="*/ 966652 h 2464526"/>
              <a:gd name="connsiteX40" fmla="*/ 1490512 w 2361369"/>
              <a:gd name="connsiteY40" fmla="*/ 1010194 h 2464526"/>
              <a:gd name="connsiteX41" fmla="*/ 1534055 w 2361369"/>
              <a:gd name="connsiteY41" fmla="*/ 1105989 h 2464526"/>
              <a:gd name="connsiteX42" fmla="*/ 1551472 w 2361369"/>
              <a:gd name="connsiteY42" fmla="*/ 1175657 h 2464526"/>
              <a:gd name="connsiteX43" fmla="*/ 1568889 w 2361369"/>
              <a:gd name="connsiteY43" fmla="*/ 1210492 h 2464526"/>
              <a:gd name="connsiteX44" fmla="*/ 1577597 w 2361369"/>
              <a:gd name="connsiteY44" fmla="*/ 1262743 h 2464526"/>
              <a:gd name="connsiteX45" fmla="*/ 1586306 w 2361369"/>
              <a:gd name="connsiteY45" fmla="*/ 1288869 h 2464526"/>
              <a:gd name="connsiteX46" fmla="*/ 1595015 w 2361369"/>
              <a:gd name="connsiteY46" fmla="*/ 1323703 h 2464526"/>
              <a:gd name="connsiteX47" fmla="*/ 1612432 w 2361369"/>
              <a:gd name="connsiteY47" fmla="*/ 1393372 h 2464526"/>
              <a:gd name="connsiteX48" fmla="*/ 1638557 w 2361369"/>
              <a:gd name="connsiteY48" fmla="*/ 1436914 h 2464526"/>
              <a:gd name="connsiteX49" fmla="*/ 1655975 w 2361369"/>
              <a:gd name="connsiteY49" fmla="*/ 1506583 h 2464526"/>
              <a:gd name="connsiteX50" fmla="*/ 1673392 w 2361369"/>
              <a:gd name="connsiteY50" fmla="*/ 1532709 h 2464526"/>
              <a:gd name="connsiteX51" fmla="*/ 1690809 w 2361369"/>
              <a:gd name="connsiteY51" fmla="*/ 1602377 h 2464526"/>
              <a:gd name="connsiteX52" fmla="*/ 1708226 w 2361369"/>
              <a:gd name="connsiteY52" fmla="*/ 1637212 h 2464526"/>
              <a:gd name="connsiteX53" fmla="*/ 1725643 w 2361369"/>
              <a:gd name="connsiteY53" fmla="*/ 1706880 h 2464526"/>
              <a:gd name="connsiteX54" fmla="*/ 1743060 w 2361369"/>
              <a:gd name="connsiteY54" fmla="*/ 1741714 h 2464526"/>
              <a:gd name="connsiteX55" fmla="*/ 1795312 w 2361369"/>
              <a:gd name="connsiteY55" fmla="*/ 1854926 h 2464526"/>
              <a:gd name="connsiteX56" fmla="*/ 1821437 w 2361369"/>
              <a:gd name="connsiteY56" fmla="*/ 1889760 h 2464526"/>
              <a:gd name="connsiteX57" fmla="*/ 1856272 w 2361369"/>
              <a:gd name="connsiteY57" fmla="*/ 1950720 h 2464526"/>
              <a:gd name="connsiteX58" fmla="*/ 1864980 w 2361369"/>
              <a:gd name="connsiteY58" fmla="*/ 1976846 h 2464526"/>
              <a:gd name="connsiteX59" fmla="*/ 1891106 w 2361369"/>
              <a:gd name="connsiteY59" fmla="*/ 1994263 h 2464526"/>
              <a:gd name="connsiteX60" fmla="*/ 1917232 w 2361369"/>
              <a:gd name="connsiteY60" fmla="*/ 2020389 h 2464526"/>
              <a:gd name="connsiteX61" fmla="*/ 2065277 w 2361369"/>
              <a:gd name="connsiteY61" fmla="*/ 2011680 h 2464526"/>
              <a:gd name="connsiteX62" fmla="*/ 2091403 w 2361369"/>
              <a:gd name="connsiteY62" fmla="*/ 2002972 h 2464526"/>
              <a:gd name="connsiteX63" fmla="*/ 2161072 w 2361369"/>
              <a:gd name="connsiteY63" fmla="*/ 1994263 h 2464526"/>
              <a:gd name="connsiteX64" fmla="*/ 2222032 w 2361369"/>
              <a:gd name="connsiteY64" fmla="*/ 1968137 h 2464526"/>
              <a:gd name="connsiteX65" fmla="*/ 2282992 w 2361369"/>
              <a:gd name="connsiteY65" fmla="*/ 1933303 h 2464526"/>
              <a:gd name="connsiteX66" fmla="*/ 2309117 w 2361369"/>
              <a:gd name="connsiteY66" fmla="*/ 1959429 h 2464526"/>
              <a:gd name="connsiteX67" fmla="*/ 2326535 w 2361369"/>
              <a:gd name="connsiteY67" fmla="*/ 2011680 h 2464526"/>
              <a:gd name="connsiteX68" fmla="*/ 2343952 w 2361369"/>
              <a:gd name="connsiteY68" fmla="*/ 2046514 h 2464526"/>
              <a:gd name="connsiteX69" fmla="*/ 2352660 w 2361369"/>
              <a:gd name="connsiteY69" fmla="*/ 2107474 h 2464526"/>
              <a:gd name="connsiteX70" fmla="*/ 2361369 w 2361369"/>
              <a:gd name="connsiteY70" fmla="*/ 2133600 h 2464526"/>
              <a:gd name="connsiteX71" fmla="*/ 2326535 w 2361369"/>
              <a:gd name="connsiteY71" fmla="*/ 2177143 h 2464526"/>
              <a:gd name="connsiteX72" fmla="*/ 2291700 w 2361369"/>
              <a:gd name="connsiteY72" fmla="*/ 2185852 h 2464526"/>
              <a:gd name="connsiteX73" fmla="*/ 2021735 w 2361369"/>
              <a:gd name="connsiteY73" fmla="*/ 2194560 h 2464526"/>
              <a:gd name="connsiteX74" fmla="*/ 1786603 w 2361369"/>
              <a:gd name="connsiteY74" fmla="*/ 2211977 h 2464526"/>
              <a:gd name="connsiteX75" fmla="*/ 1638557 w 2361369"/>
              <a:gd name="connsiteY75" fmla="*/ 2229394 h 2464526"/>
              <a:gd name="connsiteX76" fmla="*/ 1534055 w 2361369"/>
              <a:gd name="connsiteY76" fmla="*/ 2246812 h 2464526"/>
              <a:gd name="connsiteX77" fmla="*/ 1429552 w 2361369"/>
              <a:gd name="connsiteY77" fmla="*/ 2255520 h 2464526"/>
              <a:gd name="connsiteX78" fmla="*/ 1307632 w 2361369"/>
              <a:gd name="connsiteY78" fmla="*/ 2281646 h 2464526"/>
              <a:gd name="connsiteX79" fmla="*/ 1272797 w 2361369"/>
              <a:gd name="connsiteY79" fmla="*/ 2290354 h 2464526"/>
              <a:gd name="connsiteX80" fmla="*/ 1194420 w 2361369"/>
              <a:gd name="connsiteY80" fmla="*/ 2299063 h 2464526"/>
              <a:gd name="connsiteX81" fmla="*/ 1089917 w 2361369"/>
              <a:gd name="connsiteY81" fmla="*/ 2325189 h 2464526"/>
              <a:gd name="connsiteX82" fmla="*/ 1055083 w 2361369"/>
              <a:gd name="connsiteY82" fmla="*/ 2333897 h 2464526"/>
              <a:gd name="connsiteX83" fmla="*/ 828660 w 2361369"/>
              <a:gd name="connsiteY83" fmla="*/ 2368732 h 2464526"/>
              <a:gd name="connsiteX84" fmla="*/ 758992 w 2361369"/>
              <a:gd name="connsiteY84" fmla="*/ 2394857 h 2464526"/>
              <a:gd name="connsiteX85" fmla="*/ 689323 w 2361369"/>
              <a:gd name="connsiteY85" fmla="*/ 2429692 h 2464526"/>
              <a:gd name="connsiteX86" fmla="*/ 645780 w 2361369"/>
              <a:gd name="connsiteY86" fmla="*/ 2447109 h 2464526"/>
              <a:gd name="connsiteX87" fmla="*/ 593529 w 2361369"/>
              <a:gd name="connsiteY87" fmla="*/ 2464526 h 2464526"/>
              <a:gd name="connsiteX88" fmla="*/ 584820 w 2361369"/>
              <a:gd name="connsiteY88" fmla="*/ 2368732 h 2464526"/>
              <a:gd name="connsiteX89" fmla="*/ 558695 w 2361369"/>
              <a:gd name="connsiteY89" fmla="*/ 2281646 h 2464526"/>
              <a:gd name="connsiteX90" fmla="*/ 541277 w 2361369"/>
              <a:gd name="connsiteY90" fmla="*/ 2211977 h 2464526"/>
              <a:gd name="connsiteX91" fmla="*/ 558695 w 2361369"/>
              <a:gd name="connsiteY91" fmla="*/ 2159726 h 2464526"/>
              <a:gd name="connsiteX92" fmla="*/ 654489 w 2361369"/>
              <a:gd name="connsiteY92" fmla="*/ 2124892 h 2464526"/>
              <a:gd name="connsiteX93" fmla="*/ 732866 w 2361369"/>
              <a:gd name="connsiteY93" fmla="*/ 2107474 h 2464526"/>
              <a:gd name="connsiteX94" fmla="*/ 785117 w 2361369"/>
              <a:gd name="connsiteY94" fmla="*/ 2098766 h 2464526"/>
              <a:gd name="connsiteX95" fmla="*/ 828660 w 2361369"/>
              <a:gd name="connsiteY95" fmla="*/ 2090057 h 2464526"/>
              <a:gd name="connsiteX96" fmla="*/ 854786 w 2361369"/>
              <a:gd name="connsiteY96" fmla="*/ 2081349 h 2464526"/>
              <a:gd name="connsiteX97" fmla="*/ 959289 w 2361369"/>
              <a:gd name="connsiteY97" fmla="*/ 2072640 h 2464526"/>
              <a:gd name="connsiteX98" fmla="*/ 1011540 w 2361369"/>
              <a:gd name="connsiteY98" fmla="*/ 2046514 h 2464526"/>
              <a:gd name="connsiteX99" fmla="*/ 985415 w 2361369"/>
              <a:gd name="connsiteY99" fmla="*/ 1802674 h 2464526"/>
              <a:gd name="connsiteX100" fmla="*/ 967997 w 2361369"/>
              <a:gd name="connsiteY100" fmla="*/ 1733006 h 2464526"/>
              <a:gd name="connsiteX101" fmla="*/ 933163 w 2361369"/>
              <a:gd name="connsiteY101" fmla="*/ 1637212 h 2464526"/>
              <a:gd name="connsiteX102" fmla="*/ 915746 w 2361369"/>
              <a:gd name="connsiteY102" fmla="*/ 1576252 h 2464526"/>
              <a:gd name="connsiteX103" fmla="*/ 907037 w 2361369"/>
              <a:gd name="connsiteY103" fmla="*/ 1550126 h 2464526"/>
              <a:gd name="connsiteX104" fmla="*/ 889620 w 2361369"/>
              <a:gd name="connsiteY104" fmla="*/ 1480457 h 2464526"/>
              <a:gd name="connsiteX105" fmla="*/ 880912 w 2361369"/>
              <a:gd name="connsiteY105" fmla="*/ 1454332 h 2464526"/>
              <a:gd name="connsiteX106" fmla="*/ 872203 w 2361369"/>
              <a:gd name="connsiteY106" fmla="*/ 1419497 h 2464526"/>
              <a:gd name="connsiteX107" fmla="*/ 854786 w 2361369"/>
              <a:gd name="connsiteY107" fmla="*/ 1384663 h 2464526"/>
              <a:gd name="connsiteX108" fmla="*/ 837369 w 2361369"/>
              <a:gd name="connsiteY108" fmla="*/ 1332412 h 2464526"/>
              <a:gd name="connsiteX109" fmla="*/ 802535 w 2361369"/>
              <a:gd name="connsiteY109" fmla="*/ 1262743 h 2464526"/>
              <a:gd name="connsiteX110" fmla="*/ 793826 w 2361369"/>
              <a:gd name="connsiteY110" fmla="*/ 1236617 h 2464526"/>
              <a:gd name="connsiteX111" fmla="*/ 776409 w 2361369"/>
              <a:gd name="connsiteY111" fmla="*/ 1175657 h 2464526"/>
              <a:gd name="connsiteX112" fmla="*/ 758992 w 2361369"/>
              <a:gd name="connsiteY112" fmla="*/ 1149532 h 2464526"/>
              <a:gd name="connsiteX113" fmla="*/ 724157 w 2361369"/>
              <a:gd name="connsiteY113" fmla="*/ 1079863 h 2464526"/>
              <a:gd name="connsiteX114" fmla="*/ 689323 w 2361369"/>
              <a:gd name="connsiteY114" fmla="*/ 1001486 h 2464526"/>
              <a:gd name="connsiteX115" fmla="*/ 680615 w 2361369"/>
              <a:gd name="connsiteY115" fmla="*/ 957943 h 2464526"/>
              <a:gd name="connsiteX116" fmla="*/ 645780 w 2361369"/>
              <a:gd name="connsiteY116" fmla="*/ 896983 h 2464526"/>
              <a:gd name="connsiteX117" fmla="*/ 628363 w 2361369"/>
              <a:gd name="connsiteY117" fmla="*/ 862149 h 2464526"/>
              <a:gd name="connsiteX118" fmla="*/ 610946 w 2361369"/>
              <a:gd name="connsiteY118" fmla="*/ 818606 h 2464526"/>
              <a:gd name="connsiteX119" fmla="*/ 593529 w 2361369"/>
              <a:gd name="connsiteY119" fmla="*/ 783772 h 2464526"/>
              <a:gd name="connsiteX120" fmla="*/ 567403 w 2361369"/>
              <a:gd name="connsiteY120" fmla="*/ 731520 h 2464526"/>
              <a:gd name="connsiteX121" fmla="*/ 558695 w 2361369"/>
              <a:gd name="connsiteY121" fmla="*/ 705394 h 2464526"/>
              <a:gd name="connsiteX122" fmla="*/ 541277 w 2361369"/>
              <a:gd name="connsiteY122" fmla="*/ 670560 h 2464526"/>
              <a:gd name="connsiteX123" fmla="*/ 506443 w 2361369"/>
              <a:gd name="connsiteY123" fmla="*/ 600892 h 2464526"/>
              <a:gd name="connsiteX124" fmla="*/ 480317 w 2361369"/>
              <a:gd name="connsiteY124" fmla="*/ 548640 h 2464526"/>
              <a:gd name="connsiteX125" fmla="*/ 454192 w 2361369"/>
              <a:gd name="connsiteY125" fmla="*/ 566057 h 2464526"/>
              <a:gd name="connsiteX126" fmla="*/ 428066 w 2361369"/>
              <a:gd name="connsiteY126" fmla="*/ 618309 h 2464526"/>
              <a:gd name="connsiteX127" fmla="*/ 410649 w 2361369"/>
              <a:gd name="connsiteY127" fmla="*/ 679269 h 2464526"/>
              <a:gd name="connsiteX128" fmla="*/ 393232 w 2361369"/>
              <a:gd name="connsiteY128" fmla="*/ 714103 h 2464526"/>
              <a:gd name="connsiteX129" fmla="*/ 384523 w 2361369"/>
              <a:gd name="connsiteY129" fmla="*/ 740229 h 2464526"/>
              <a:gd name="connsiteX130" fmla="*/ 367106 w 2361369"/>
              <a:gd name="connsiteY130" fmla="*/ 766354 h 2464526"/>
              <a:gd name="connsiteX131" fmla="*/ 340980 w 2361369"/>
              <a:gd name="connsiteY131" fmla="*/ 818606 h 2464526"/>
              <a:gd name="connsiteX132" fmla="*/ 332272 w 2361369"/>
              <a:gd name="connsiteY132" fmla="*/ 844732 h 2464526"/>
              <a:gd name="connsiteX133" fmla="*/ 288729 w 2361369"/>
              <a:gd name="connsiteY133" fmla="*/ 836023 h 2464526"/>
              <a:gd name="connsiteX134" fmla="*/ 236477 w 2361369"/>
              <a:gd name="connsiteY134" fmla="*/ 801189 h 2464526"/>
              <a:gd name="connsiteX135" fmla="*/ 184226 w 2361369"/>
              <a:gd name="connsiteY135" fmla="*/ 775063 h 2464526"/>
              <a:gd name="connsiteX136" fmla="*/ 158100 w 2361369"/>
              <a:gd name="connsiteY136" fmla="*/ 757646 h 2464526"/>
              <a:gd name="connsiteX137" fmla="*/ 123266 w 2361369"/>
              <a:gd name="connsiteY137" fmla="*/ 748937 h 2464526"/>
              <a:gd name="connsiteX138" fmla="*/ 71015 w 2361369"/>
              <a:gd name="connsiteY138" fmla="*/ 731520 h 2464526"/>
              <a:gd name="connsiteX139" fmla="*/ 1346 w 2361369"/>
              <a:gd name="connsiteY139" fmla="*/ 740229 h 246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2361369" h="2464526">
                <a:moveTo>
                  <a:pt x="1346" y="740229"/>
                </a:moveTo>
                <a:cubicBezTo>
                  <a:pt x="-5911" y="734423"/>
                  <a:pt x="18083" y="710770"/>
                  <a:pt x="27472" y="696686"/>
                </a:cubicBezTo>
                <a:cubicBezTo>
                  <a:pt x="35523" y="684610"/>
                  <a:pt x="45161" y="673663"/>
                  <a:pt x="53597" y="661852"/>
                </a:cubicBezTo>
                <a:cubicBezTo>
                  <a:pt x="59681" y="653335"/>
                  <a:pt x="65209" y="644435"/>
                  <a:pt x="71015" y="635726"/>
                </a:cubicBezTo>
                <a:cubicBezTo>
                  <a:pt x="92491" y="549819"/>
                  <a:pt x="63867" y="638928"/>
                  <a:pt x="97140" y="583474"/>
                </a:cubicBezTo>
                <a:cubicBezTo>
                  <a:pt x="101863" y="575603"/>
                  <a:pt x="101744" y="565559"/>
                  <a:pt x="105849" y="557349"/>
                </a:cubicBezTo>
                <a:cubicBezTo>
                  <a:pt x="112218" y="544611"/>
                  <a:pt x="143471" y="504283"/>
                  <a:pt x="149392" y="496389"/>
                </a:cubicBezTo>
                <a:cubicBezTo>
                  <a:pt x="185973" y="386645"/>
                  <a:pt x="147883" y="497508"/>
                  <a:pt x="184226" y="400594"/>
                </a:cubicBezTo>
                <a:cubicBezTo>
                  <a:pt x="187449" y="391999"/>
                  <a:pt x="188830" y="382679"/>
                  <a:pt x="192935" y="374469"/>
                </a:cubicBezTo>
                <a:cubicBezTo>
                  <a:pt x="197616" y="365108"/>
                  <a:pt x="204546" y="357052"/>
                  <a:pt x="210352" y="348343"/>
                </a:cubicBezTo>
                <a:cubicBezTo>
                  <a:pt x="216158" y="325120"/>
                  <a:pt x="225602" y="302513"/>
                  <a:pt x="227769" y="278674"/>
                </a:cubicBezTo>
                <a:cubicBezTo>
                  <a:pt x="230672" y="246743"/>
                  <a:pt x="215766" y="207356"/>
                  <a:pt x="236477" y="182880"/>
                </a:cubicBezTo>
                <a:cubicBezTo>
                  <a:pt x="255599" y="160281"/>
                  <a:pt x="294534" y="171269"/>
                  <a:pt x="323563" y="165463"/>
                </a:cubicBezTo>
                <a:cubicBezTo>
                  <a:pt x="392888" y="151598"/>
                  <a:pt x="352384" y="158390"/>
                  <a:pt x="445483" y="148046"/>
                </a:cubicBezTo>
                <a:cubicBezTo>
                  <a:pt x="457094" y="145143"/>
                  <a:pt x="468541" y="141478"/>
                  <a:pt x="480317" y="139337"/>
                </a:cubicBezTo>
                <a:cubicBezTo>
                  <a:pt x="500512" y="135665"/>
                  <a:pt x="520989" y="133750"/>
                  <a:pt x="541277" y="130629"/>
                </a:cubicBezTo>
                <a:cubicBezTo>
                  <a:pt x="558729" y="127944"/>
                  <a:pt x="576174" y="125174"/>
                  <a:pt x="593529" y="121920"/>
                </a:cubicBezTo>
                <a:cubicBezTo>
                  <a:pt x="622625" y="116464"/>
                  <a:pt x="651519" y="109959"/>
                  <a:pt x="680615" y="104503"/>
                </a:cubicBezTo>
                <a:cubicBezTo>
                  <a:pt x="697970" y="101249"/>
                  <a:pt x="715494" y="98953"/>
                  <a:pt x="732866" y="95794"/>
                </a:cubicBezTo>
                <a:cubicBezTo>
                  <a:pt x="769260" y="89177"/>
                  <a:pt x="896450" y="61430"/>
                  <a:pt x="898329" y="60960"/>
                </a:cubicBezTo>
                <a:cubicBezTo>
                  <a:pt x="947523" y="48662"/>
                  <a:pt x="921427" y="54599"/>
                  <a:pt x="976706" y="43543"/>
                </a:cubicBezTo>
                <a:cubicBezTo>
                  <a:pt x="1018108" y="15942"/>
                  <a:pt x="992902" y="29436"/>
                  <a:pt x="1055083" y="8709"/>
                </a:cubicBezTo>
                <a:lnTo>
                  <a:pt x="1081209" y="0"/>
                </a:lnTo>
                <a:cubicBezTo>
                  <a:pt x="1089918" y="2903"/>
                  <a:pt x="1100167" y="2974"/>
                  <a:pt x="1107335" y="8709"/>
                </a:cubicBezTo>
                <a:cubicBezTo>
                  <a:pt x="1135636" y="31350"/>
                  <a:pt x="1120214" y="57813"/>
                  <a:pt x="1142169" y="87086"/>
                </a:cubicBezTo>
                <a:lnTo>
                  <a:pt x="1168295" y="121920"/>
                </a:lnTo>
                <a:cubicBezTo>
                  <a:pt x="1196508" y="262996"/>
                  <a:pt x="1151786" y="71939"/>
                  <a:pt x="1203129" y="200297"/>
                </a:cubicBezTo>
                <a:cubicBezTo>
                  <a:pt x="1236656" y="284116"/>
                  <a:pt x="1188438" y="229151"/>
                  <a:pt x="1229255" y="269966"/>
                </a:cubicBezTo>
                <a:cubicBezTo>
                  <a:pt x="1235061" y="290286"/>
                  <a:pt x="1238626" y="311385"/>
                  <a:pt x="1246672" y="330926"/>
                </a:cubicBezTo>
                <a:cubicBezTo>
                  <a:pt x="1259029" y="360936"/>
                  <a:pt x="1279952" y="387222"/>
                  <a:pt x="1290215" y="418012"/>
                </a:cubicBezTo>
                <a:cubicBezTo>
                  <a:pt x="1309977" y="477300"/>
                  <a:pt x="1285107" y="404394"/>
                  <a:pt x="1316340" y="487680"/>
                </a:cubicBezTo>
                <a:cubicBezTo>
                  <a:pt x="1319563" y="496275"/>
                  <a:pt x="1320944" y="505595"/>
                  <a:pt x="1325049" y="513806"/>
                </a:cubicBezTo>
                <a:cubicBezTo>
                  <a:pt x="1332619" y="528945"/>
                  <a:pt x="1343605" y="542209"/>
                  <a:pt x="1351175" y="557349"/>
                </a:cubicBezTo>
                <a:cubicBezTo>
                  <a:pt x="1355280" y="565559"/>
                  <a:pt x="1357468" y="574618"/>
                  <a:pt x="1359883" y="583474"/>
                </a:cubicBezTo>
                <a:cubicBezTo>
                  <a:pt x="1366181" y="606568"/>
                  <a:pt x="1370724" y="630126"/>
                  <a:pt x="1377300" y="653143"/>
                </a:cubicBezTo>
                <a:cubicBezTo>
                  <a:pt x="1382344" y="670796"/>
                  <a:pt x="1388370" y="688167"/>
                  <a:pt x="1394717" y="705394"/>
                </a:cubicBezTo>
                <a:cubicBezTo>
                  <a:pt x="1408695" y="743333"/>
                  <a:pt x="1423606" y="780923"/>
                  <a:pt x="1438260" y="818606"/>
                </a:cubicBezTo>
                <a:cubicBezTo>
                  <a:pt x="1443926" y="833175"/>
                  <a:pt x="1451885" y="846983"/>
                  <a:pt x="1455677" y="862149"/>
                </a:cubicBezTo>
                <a:lnTo>
                  <a:pt x="1464386" y="896983"/>
                </a:lnTo>
                <a:cubicBezTo>
                  <a:pt x="1467289" y="920206"/>
                  <a:pt x="1467832" y="943848"/>
                  <a:pt x="1473095" y="966652"/>
                </a:cubicBezTo>
                <a:cubicBezTo>
                  <a:pt x="1476610" y="981884"/>
                  <a:pt x="1485170" y="995503"/>
                  <a:pt x="1490512" y="1010194"/>
                </a:cubicBezTo>
                <a:cubicBezTo>
                  <a:pt x="1518537" y="1087263"/>
                  <a:pt x="1493638" y="1038628"/>
                  <a:pt x="1534055" y="1105989"/>
                </a:cubicBezTo>
                <a:cubicBezTo>
                  <a:pt x="1539168" y="1131554"/>
                  <a:pt x="1541428" y="1152221"/>
                  <a:pt x="1551472" y="1175657"/>
                </a:cubicBezTo>
                <a:cubicBezTo>
                  <a:pt x="1556586" y="1187589"/>
                  <a:pt x="1563083" y="1198880"/>
                  <a:pt x="1568889" y="1210492"/>
                </a:cubicBezTo>
                <a:cubicBezTo>
                  <a:pt x="1571792" y="1227909"/>
                  <a:pt x="1573767" y="1245506"/>
                  <a:pt x="1577597" y="1262743"/>
                </a:cubicBezTo>
                <a:cubicBezTo>
                  <a:pt x="1579588" y="1271704"/>
                  <a:pt x="1583784" y="1280042"/>
                  <a:pt x="1586306" y="1288869"/>
                </a:cubicBezTo>
                <a:cubicBezTo>
                  <a:pt x="1589594" y="1300377"/>
                  <a:pt x="1592419" y="1312019"/>
                  <a:pt x="1595015" y="1323703"/>
                </a:cubicBezTo>
                <a:cubicBezTo>
                  <a:pt x="1598991" y="1341596"/>
                  <a:pt x="1603093" y="1374694"/>
                  <a:pt x="1612432" y="1393372"/>
                </a:cubicBezTo>
                <a:cubicBezTo>
                  <a:pt x="1620002" y="1408511"/>
                  <a:pt x="1630987" y="1421775"/>
                  <a:pt x="1638557" y="1436914"/>
                </a:cubicBezTo>
                <a:cubicBezTo>
                  <a:pt x="1654674" y="1469149"/>
                  <a:pt x="1641068" y="1466831"/>
                  <a:pt x="1655975" y="1506583"/>
                </a:cubicBezTo>
                <a:cubicBezTo>
                  <a:pt x="1659650" y="1516383"/>
                  <a:pt x="1667586" y="1524000"/>
                  <a:pt x="1673392" y="1532709"/>
                </a:cubicBezTo>
                <a:cubicBezTo>
                  <a:pt x="1678505" y="1558274"/>
                  <a:pt x="1680765" y="1578941"/>
                  <a:pt x="1690809" y="1602377"/>
                </a:cubicBezTo>
                <a:cubicBezTo>
                  <a:pt x="1695923" y="1614309"/>
                  <a:pt x="1702420" y="1625600"/>
                  <a:pt x="1708226" y="1637212"/>
                </a:cubicBezTo>
                <a:cubicBezTo>
                  <a:pt x="1713336" y="1662762"/>
                  <a:pt x="1715603" y="1683453"/>
                  <a:pt x="1725643" y="1706880"/>
                </a:cubicBezTo>
                <a:cubicBezTo>
                  <a:pt x="1730757" y="1718812"/>
                  <a:pt x="1737788" y="1729851"/>
                  <a:pt x="1743060" y="1741714"/>
                </a:cubicBezTo>
                <a:cubicBezTo>
                  <a:pt x="1759187" y="1778000"/>
                  <a:pt x="1771644" y="1823369"/>
                  <a:pt x="1795312" y="1854926"/>
                </a:cubicBezTo>
                <a:lnTo>
                  <a:pt x="1821437" y="1889760"/>
                </a:lnTo>
                <a:cubicBezTo>
                  <a:pt x="1841406" y="1949666"/>
                  <a:pt x="1814091" y="1876903"/>
                  <a:pt x="1856272" y="1950720"/>
                </a:cubicBezTo>
                <a:cubicBezTo>
                  <a:pt x="1860826" y="1958690"/>
                  <a:pt x="1859246" y="1969678"/>
                  <a:pt x="1864980" y="1976846"/>
                </a:cubicBezTo>
                <a:cubicBezTo>
                  <a:pt x="1871518" y="1985019"/>
                  <a:pt x="1883065" y="1987563"/>
                  <a:pt x="1891106" y="1994263"/>
                </a:cubicBezTo>
                <a:cubicBezTo>
                  <a:pt x="1900567" y="2002147"/>
                  <a:pt x="1908523" y="2011680"/>
                  <a:pt x="1917232" y="2020389"/>
                </a:cubicBezTo>
                <a:cubicBezTo>
                  <a:pt x="1966580" y="2017486"/>
                  <a:pt x="2016089" y="2016599"/>
                  <a:pt x="2065277" y="2011680"/>
                </a:cubicBezTo>
                <a:cubicBezTo>
                  <a:pt x="2074411" y="2010767"/>
                  <a:pt x="2082371" y="2004614"/>
                  <a:pt x="2091403" y="2002972"/>
                </a:cubicBezTo>
                <a:cubicBezTo>
                  <a:pt x="2114429" y="1998785"/>
                  <a:pt x="2137849" y="1997166"/>
                  <a:pt x="2161072" y="1994263"/>
                </a:cubicBezTo>
                <a:cubicBezTo>
                  <a:pt x="2276600" y="1936499"/>
                  <a:pt x="2132336" y="2006579"/>
                  <a:pt x="2222032" y="1968137"/>
                </a:cubicBezTo>
                <a:cubicBezTo>
                  <a:pt x="2252969" y="1954878"/>
                  <a:pt x="2256754" y="1950795"/>
                  <a:pt x="2282992" y="1933303"/>
                </a:cubicBezTo>
                <a:cubicBezTo>
                  <a:pt x="2291700" y="1942012"/>
                  <a:pt x="2303136" y="1948663"/>
                  <a:pt x="2309117" y="1959429"/>
                </a:cubicBezTo>
                <a:cubicBezTo>
                  <a:pt x="2318033" y="1975478"/>
                  <a:pt x="2318325" y="1995259"/>
                  <a:pt x="2326535" y="2011680"/>
                </a:cubicBezTo>
                <a:lnTo>
                  <a:pt x="2343952" y="2046514"/>
                </a:lnTo>
                <a:cubicBezTo>
                  <a:pt x="2346855" y="2066834"/>
                  <a:pt x="2348635" y="2087346"/>
                  <a:pt x="2352660" y="2107474"/>
                </a:cubicBezTo>
                <a:cubicBezTo>
                  <a:pt x="2354460" y="2116476"/>
                  <a:pt x="2361369" y="2124420"/>
                  <a:pt x="2361369" y="2133600"/>
                </a:cubicBezTo>
                <a:cubicBezTo>
                  <a:pt x="2361369" y="2157453"/>
                  <a:pt x="2346595" y="2168546"/>
                  <a:pt x="2326535" y="2177143"/>
                </a:cubicBezTo>
                <a:cubicBezTo>
                  <a:pt x="2315534" y="2181858"/>
                  <a:pt x="2303650" y="2185169"/>
                  <a:pt x="2291700" y="2185852"/>
                </a:cubicBezTo>
                <a:cubicBezTo>
                  <a:pt x="2201811" y="2190988"/>
                  <a:pt x="2111723" y="2191657"/>
                  <a:pt x="2021735" y="2194560"/>
                </a:cubicBezTo>
                <a:cubicBezTo>
                  <a:pt x="1845382" y="2214156"/>
                  <a:pt x="2061107" y="2191644"/>
                  <a:pt x="1786603" y="2211977"/>
                </a:cubicBezTo>
                <a:cubicBezTo>
                  <a:pt x="1771063" y="2213128"/>
                  <a:pt x="1657654" y="2226456"/>
                  <a:pt x="1638557" y="2229394"/>
                </a:cubicBezTo>
                <a:cubicBezTo>
                  <a:pt x="1556583" y="2242005"/>
                  <a:pt x="1635052" y="2236181"/>
                  <a:pt x="1534055" y="2246812"/>
                </a:cubicBezTo>
                <a:cubicBezTo>
                  <a:pt x="1499292" y="2250471"/>
                  <a:pt x="1464386" y="2252617"/>
                  <a:pt x="1429552" y="2255520"/>
                </a:cubicBezTo>
                <a:cubicBezTo>
                  <a:pt x="1350028" y="2275402"/>
                  <a:pt x="1445952" y="2252007"/>
                  <a:pt x="1307632" y="2281646"/>
                </a:cubicBezTo>
                <a:cubicBezTo>
                  <a:pt x="1295929" y="2284154"/>
                  <a:pt x="1284627" y="2288534"/>
                  <a:pt x="1272797" y="2290354"/>
                </a:cubicBezTo>
                <a:cubicBezTo>
                  <a:pt x="1246816" y="2294351"/>
                  <a:pt x="1220546" y="2296160"/>
                  <a:pt x="1194420" y="2299063"/>
                </a:cubicBezTo>
                <a:cubicBezTo>
                  <a:pt x="1132930" y="2329808"/>
                  <a:pt x="1182785" y="2309711"/>
                  <a:pt x="1089917" y="2325189"/>
                </a:cubicBezTo>
                <a:cubicBezTo>
                  <a:pt x="1078111" y="2327157"/>
                  <a:pt x="1066859" y="2331756"/>
                  <a:pt x="1055083" y="2333897"/>
                </a:cubicBezTo>
                <a:cubicBezTo>
                  <a:pt x="923196" y="2357876"/>
                  <a:pt x="929706" y="2356101"/>
                  <a:pt x="828660" y="2368732"/>
                </a:cubicBezTo>
                <a:cubicBezTo>
                  <a:pt x="779843" y="2401277"/>
                  <a:pt x="827472" y="2374314"/>
                  <a:pt x="758992" y="2394857"/>
                </a:cubicBezTo>
                <a:cubicBezTo>
                  <a:pt x="683654" y="2417458"/>
                  <a:pt x="743238" y="2402734"/>
                  <a:pt x="689323" y="2429692"/>
                </a:cubicBezTo>
                <a:cubicBezTo>
                  <a:pt x="675341" y="2436683"/>
                  <a:pt x="660471" y="2441767"/>
                  <a:pt x="645780" y="2447109"/>
                </a:cubicBezTo>
                <a:cubicBezTo>
                  <a:pt x="628526" y="2453383"/>
                  <a:pt x="593529" y="2464526"/>
                  <a:pt x="593529" y="2464526"/>
                </a:cubicBezTo>
                <a:cubicBezTo>
                  <a:pt x="590626" y="2432595"/>
                  <a:pt x="589058" y="2400514"/>
                  <a:pt x="584820" y="2368732"/>
                </a:cubicBezTo>
                <a:cubicBezTo>
                  <a:pt x="579025" y="2325271"/>
                  <a:pt x="568599" y="2331162"/>
                  <a:pt x="558695" y="2281646"/>
                </a:cubicBezTo>
                <a:cubicBezTo>
                  <a:pt x="548186" y="2229102"/>
                  <a:pt x="554667" y="2252145"/>
                  <a:pt x="541277" y="2211977"/>
                </a:cubicBezTo>
                <a:cubicBezTo>
                  <a:pt x="547083" y="2194560"/>
                  <a:pt x="548965" y="2175295"/>
                  <a:pt x="558695" y="2159726"/>
                </a:cubicBezTo>
                <a:cubicBezTo>
                  <a:pt x="572906" y="2136988"/>
                  <a:pt x="647468" y="2126647"/>
                  <a:pt x="654489" y="2124892"/>
                </a:cubicBezTo>
                <a:cubicBezTo>
                  <a:pt x="691766" y="2115573"/>
                  <a:pt x="692325" y="2114845"/>
                  <a:pt x="732866" y="2107474"/>
                </a:cubicBezTo>
                <a:cubicBezTo>
                  <a:pt x="750238" y="2104315"/>
                  <a:pt x="767745" y="2101925"/>
                  <a:pt x="785117" y="2098766"/>
                </a:cubicBezTo>
                <a:cubicBezTo>
                  <a:pt x="799680" y="2096118"/>
                  <a:pt x="814300" y="2093647"/>
                  <a:pt x="828660" y="2090057"/>
                </a:cubicBezTo>
                <a:cubicBezTo>
                  <a:pt x="837566" y="2087831"/>
                  <a:pt x="845687" y="2082562"/>
                  <a:pt x="854786" y="2081349"/>
                </a:cubicBezTo>
                <a:cubicBezTo>
                  <a:pt x="889434" y="2076729"/>
                  <a:pt x="924455" y="2075543"/>
                  <a:pt x="959289" y="2072640"/>
                </a:cubicBezTo>
                <a:cubicBezTo>
                  <a:pt x="966578" y="2070210"/>
                  <a:pt x="1010575" y="2058092"/>
                  <a:pt x="1011540" y="2046514"/>
                </a:cubicBezTo>
                <a:cubicBezTo>
                  <a:pt x="1030463" y="1819436"/>
                  <a:pt x="1014873" y="1920499"/>
                  <a:pt x="985415" y="1802674"/>
                </a:cubicBezTo>
                <a:cubicBezTo>
                  <a:pt x="979609" y="1779451"/>
                  <a:pt x="976887" y="1755231"/>
                  <a:pt x="967997" y="1733006"/>
                </a:cubicBezTo>
                <a:cubicBezTo>
                  <a:pt x="950109" y="1688284"/>
                  <a:pt x="948069" y="1685658"/>
                  <a:pt x="933163" y="1637212"/>
                </a:cubicBezTo>
                <a:cubicBezTo>
                  <a:pt x="926948" y="1617013"/>
                  <a:pt x="921819" y="1596494"/>
                  <a:pt x="915746" y="1576252"/>
                </a:cubicBezTo>
                <a:cubicBezTo>
                  <a:pt x="913108" y="1567459"/>
                  <a:pt x="909452" y="1558982"/>
                  <a:pt x="907037" y="1550126"/>
                </a:cubicBezTo>
                <a:cubicBezTo>
                  <a:pt x="900739" y="1527032"/>
                  <a:pt x="897190" y="1503166"/>
                  <a:pt x="889620" y="1480457"/>
                </a:cubicBezTo>
                <a:cubicBezTo>
                  <a:pt x="886717" y="1471749"/>
                  <a:pt x="883434" y="1463158"/>
                  <a:pt x="880912" y="1454332"/>
                </a:cubicBezTo>
                <a:cubicBezTo>
                  <a:pt x="877624" y="1442823"/>
                  <a:pt x="876406" y="1430704"/>
                  <a:pt x="872203" y="1419497"/>
                </a:cubicBezTo>
                <a:cubicBezTo>
                  <a:pt x="867645" y="1407342"/>
                  <a:pt x="859607" y="1396716"/>
                  <a:pt x="854786" y="1384663"/>
                </a:cubicBezTo>
                <a:cubicBezTo>
                  <a:pt x="847968" y="1367617"/>
                  <a:pt x="845579" y="1348833"/>
                  <a:pt x="837369" y="1332412"/>
                </a:cubicBezTo>
                <a:cubicBezTo>
                  <a:pt x="825758" y="1309189"/>
                  <a:pt x="810746" y="1287375"/>
                  <a:pt x="802535" y="1262743"/>
                </a:cubicBezTo>
                <a:cubicBezTo>
                  <a:pt x="799632" y="1254034"/>
                  <a:pt x="796348" y="1245444"/>
                  <a:pt x="793826" y="1236617"/>
                </a:cubicBezTo>
                <a:cubicBezTo>
                  <a:pt x="790108" y="1223603"/>
                  <a:pt x="783366" y="1189572"/>
                  <a:pt x="776409" y="1175657"/>
                </a:cubicBezTo>
                <a:cubicBezTo>
                  <a:pt x="771728" y="1166296"/>
                  <a:pt x="763673" y="1158893"/>
                  <a:pt x="758992" y="1149532"/>
                </a:cubicBezTo>
                <a:cubicBezTo>
                  <a:pt x="716385" y="1064318"/>
                  <a:pt x="764510" y="1140390"/>
                  <a:pt x="724157" y="1079863"/>
                </a:cubicBezTo>
                <a:cubicBezTo>
                  <a:pt x="700703" y="962587"/>
                  <a:pt x="735998" y="1106506"/>
                  <a:pt x="689323" y="1001486"/>
                </a:cubicBezTo>
                <a:cubicBezTo>
                  <a:pt x="683311" y="987960"/>
                  <a:pt x="685296" y="971985"/>
                  <a:pt x="680615" y="957943"/>
                </a:cubicBezTo>
                <a:cubicBezTo>
                  <a:pt x="670090" y="926370"/>
                  <a:pt x="661066" y="923735"/>
                  <a:pt x="645780" y="896983"/>
                </a:cubicBezTo>
                <a:cubicBezTo>
                  <a:pt x="639339" y="885712"/>
                  <a:pt x="633635" y="874012"/>
                  <a:pt x="628363" y="862149"/>
                </a:cubicBezTo>
                <a:cubicBezTo>
                  <a:pt x="622014" y="847864"/>
                  <a:pt x="617295" y="832891"/>
                  <a:pt x="610946" y="818606"/>
                </a:cubicBezTo>
                <a:cubicBezTo>
                  <a:pt x="605674" y="806743"/>
                  <a:pt x="598643" y="795704"/>
                  <a:pt x="593529" y="783772"/>
                </a:cubicBezTo>
                <a:cubicBezTo>
                  <a:pt x="571896" y="733295"/>
                  <a:pt x="600874" y="781727"/>
                  <a:pt x="567403" y="731520"/>
                </a:cubicBezTo>
                <a:cubicBezTo>
                  <a:pt x="564500" y="722811"/>
                  <a:pt x="562311" y="713831"/>
                  <a:pt x="558695" y="705394"/>
                </a:cubicBezTo>
                <a:cubicBezTo>
                  <a:pt x="553581" y="693462"/>
                  <a:pt x="545835" y="682715"/>
                  <a:pt x="541277" y="670560"/>
                </a:cubicBezTo>
                <a:cubicBezTo>
                  <a:pt x="516818" y="605338"/>
                  <a:pt x="554583" y="665077"/>
                  <a:pt x="506443" y="600892"/>
                </a:cubicBezTo>
                <a:cubicBezTo>
                  <a:pt x="505175" y="595818"/>
                  <a:pt x="499729" y="548640"/>
                  <a:pt x="480317" y="548640"/>
                </a:cubicBezTo>
                <a:cubicBezTo>
                  <a:pt x="469851" y="548640"/>
                  <a:pt x="462900" y="560251"/>
                  <a:pt x="454192" y="566057"/>
                </a:cubicBezTo>
                <a:cubicBezTo>
                  <a:pt x="432303" y="631722"/>
                  <a:pt x="461829" y="550785"/>
                  <a:pt x="428066" y="618309"/>
                </a:cubicBezTo>
                <a:cubicBezTo>
                  <a:pt x="417534" y="639372"/>
                  <a:pt x="419024" y="656934"/>
                  <a:pt x="410649" y="679269"/>
                </a:cubicBezTo>
                <a:cubicBezTo>
                  <a:pt x="406091" y="691424"/>
                  <a:pt x="398346" y="702171"/>
                  <a:pt x="393232" y="714103"/>
                </a:cubicBezTo>
                <a:cubicBezTo>
                  <a:pt x="389616" y="722541"/>
                  <a:pt x="388628" y="732018"/>
                  <a:pt x="384523" y="740229"/>
                </a:cubicBezTo>
                <a:cubicBezTo>
                  <a:pt x="379842" y="749590"/>
                  <a:pt x="371787" y="756993"/>
                  <a:pt x="367106" y="766354"/>
                </a:cubicBezTo>
                <a:cubicBezTo>
                  <a:pt x="331048" y="838469"/>
                  <a:pt x="390898" y="743728"/>
                  <a:pt x="340980" y="818606"/>
                </a:cubicBezTo>
                <a:cubicBezTo>
                  <a:pt x="338077" y="827315"/>
                  <a:pt x="340981" y="841829"/>
                  <a:pt x="332272" y="844732"/>
                </a:cubicBezTo>
                <a:cubicBezTo>
                  <a:pt x="318230" y="849413"/>
                  <a:pt x="302771" y="840704"/>
                  <a:pt x="288729" y="836023"/>
                </a:cubicBezTo>
                <a:cubicBezTo>
                  <a:pt x="243596" y="820978"/>
                  <a:pt x="264944" y="823962"/>
                  <a:pt x="236477" y="801189"/>
                </a:cubicBezTo>
                <a:cubicBezTo>
                  <a:pt x="194881" y="767913"/>
                  <a:pt x="227151" y="796526"/>
                  <a:pt x="184226" y="775063"/>
                </a:cubicBezTo>
                <a:cubicBezTo>
                  <a:pt x="174865" y="770382"/>
                  <a:pt x="167720" y="761769"/>
                  <a:pt x="158100" y="757646"/>
                </a:cubicBezTo>
                <a:cubicBezTo>
                  <a:pt x="147099" y="752931"/>
                  <a:pt x="134730" y="752376"/>
                  <a:pt x="123266" y="748937"/>
                </a:cubicBezTo>
                <a:cubicBezTo>
                  <a:pt x="105681" y="743661"/>
                  <a:pt x="71015" y="731520"/>
                  <a:pt x="71015" y="731520"/>
                </a:cubicBezTo>
                <a:cubicBezTo>
                  <a:pt x="33858" y="703652"/>
                  <a:pt x="8603" y="746035"/>
                  <a:pt x="1346" y="740229"/>
                </a:cubicBezTo>
                <a:close/>
              </a:path>
            </a:pathLst>
          </a:cu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4937598" y="3581400"/>
            <a:ext cx="3109122" cy="2473608"/>
          </a:xfrm>
          <a:custGeom>
            <a:avLst/>
            <a:gdLst>
              <a:gd name="connsiteX0" fmla="*/ 162 w 3109122"/>
              <a:gd name="connsiteY0" fmla="*/ 844732 h 2473608"/>
              <a:gd name="connsiteX1" fmla="*/ 26288 w 3109122"/>
              <a:gd name="connsiteY1" fmla="*/ 801189 h 2473608"/>
              <a:gd name="connsiteX2" fmla="*/ 52413 w 3109122"/>
              <a:gd name="connsiteY2" fmla="*/ 748937 h 2473608"/>
              <a:gd name="connsiteX3" fmla="*/ 61122 w 3109122"/>
              <a:gd name="connsiteY3" fmla="*/ 679269 h 2473608"/>
              <a:gd name="connsiteX4" fmla="*/ 78539 w 3109122"/>
              <a:gd name="connsiteY4" fmla="*/ 627017 h 2473608"/>
              <a:gd name="connsiteX5" fmla="*/ 104665 w 3109122"/>
              <a:gd name="connsiteY5" fmla="*/ 513806 h 2473608"/>
              <a:gd name="connsiteX6" fmla="*/ 113373 w 3109122"/>
              <a:gd name="connsiteY6" fmla="*/ 487680 h 2473608"/>
              <a:gd name="connsiteX7" fmla="*/ 130791 w 3109122"/>
              <a:gd name="connsiteY7" fmla="*/ 470263 h 2473608"/>
              <a:gd name="connsiteX8" fmla="*/ 165625 w 3109122"/>
              <a:gd name="connsiteY8" fmla="*/ 418012 h 2473608"/>
              <a:gd name="connsiteX9" fmla="*/ 191751 w 3109122"/>
              <a:gd name="connsiteY9" fmla="*/ 391886 h 2473608"/>
              <a:gd name="connsiteX10" fmla="*/ 235293 w 3109122"/>
              <a:gd name="connsiteY10" fmla="*/ 313509 h 2473608"/>
              <a:gd name="connsiteX11" fmla="*/ 252711 w 3109122"/>
              <a:gd name="connsiteY11" fmla="*/ 296092 h 2473608"/>
              <a:gd name="connsiteX12" fmla="*/ 287545 w 3109122"/>
              <a:gd name="connsiteY12" fmla="*/ 278674 h 2473608"/>
              <a:gd name="connsiteX13" fmla="*/ 304962 w 3109122"/>
              <a:gd name="connsiteY13" fmla="*/ 252549 h 2473608"/>
              <a:gd name="connsiteX14" fmla="*/ 331088 w 3109122"/>
              <a:gd name="connsiteY14" fmla="*/ 235132 h 2473608"/>
              <a:gd name="connsiteX15" fmla="*/ 383339 w 3109122"/>
              <a:gd name="connsiteY15" fmla="*/ 200297 h 2473608"/>
              <a:gd name="connsiteX16" fmla="*/ 409465 w 3109122"/>
              <a:gd name="connsiteY16" fmla="*/ 182880 h 2473608"/>
              <a:gd name="connsiteX17" fmla="*/ 479133 w 3109122"/>
              <a:gd name="connsiteY17" fmla="*/ 148046 h 2473608"/>
              <a:gd name="connsiteX18" fmla="*/ 513968 w 3109122"/>
              <a:gd name="connsiteY18" fmla="*/ 130629 h 2473608"/>
              <a:gd name="connsiteX19" fmla="*/ 566219 w 3109122"/>
              <a:gd name="connsiteY19" fmla="*/ 95794 h 2473608"/>
              <a:gd name="connsiteX20" fmla="*/ 653305 w 3109122"/>
              <a:gd name="connsiteY20" fmla="*/ 69669 h 2473608"/>
              <a:gd name="connsiteX21" fmla="*/ 679431 w 3109122"/>
              <a:gd name="connsiteY21" fmla="*/ 60960 h 2473608"/>
              <a:gd name="connsiteX22" fmla="*/ 722973 w 3109122"/>
              <a:gd name="connsiteY22" fmla="*/ 52252 h 2473608"/>
              <a:gd name="connsiteX23" fmla="*/ 775225 w 3109122"/>
              <a:gd name="connsiteY23" fmla="*/ 34834 h 2473608"/>
              <a:gd name="connsiteX24" fmla="*/ 879728 w 3109122"/>
              <a:gd name="connsiteY24" fmla="*/ 17417 h 2473608"/>
              <a:gd name="connsiteX25" fmla="*/ 992939 w 3109122"/>
              <a:gd name="connsiteY25" fmla="*/ 0 h 2473608"/>
              <a:gd name="connsiteX26" fmla="*/ 1410951 w 3109122"/>
              <a:gd name="connsiteY26" fmla="*/ 8709 h 2473608"/>
              <a:gd name="connsiteX27" fmla="*/ 1480619 w 3109122"/>
              <a:gd name="connsiteY27" fmla="*/ 26126 h 2473608"/>
              <a:gd name="connsiteX28" fmla="*/ 1506745 w 3109122"/>
              <a:gd name="connsiteY28" fmla="*/ 43543 h 2473608"/>
              <a:gd name="connsiteX29" fmla="*/ 1541579 w 3109122"/>
              <a:gd name="connsiteY29" fmla="*/ 52252 h 2473608"/>
              <a:gd name="connsiteX30" fmla="*/ 1567705 w 3109122"/>
              <a:gd name="connsiteY30" fmla="*/ 60960 h 2473608"/>
              <a:gd name="connsiteX31" fmla="*/ 1602539 w 3109122"/>
              <a:gd name="connsiteY31" fmla="*/ 87086 h 2473608"/>
              <a:gd name="connsiteX32" fmla="*/ 1628665 w 3109122"/>
              <a:gd name="connsiteY32" fmla="*/ 95794 h 2473608"/>
              <a:gd name="connsiteX33" fmla="*/ 1680916 w 3109122"/>
              <a:gd name="connsiteY33" fmla="*/ 148046 h 2473608"/>
              <a:gd name="connsiteX34" fmla="*/ 1707042 w 3109122"/>
              <a:gd name="connsiteY34" fmla="*/ 174172 h 2473608"/>
              <a:gd name="connsiteX35" fmla="*/ 1733168 w 3109122"/>
              <a:gd name="connsiteY35" fmla="*/ 200297 h 2473608"/>
              <a:gd name="connsiteX36" fmla="*/ 1768002 w 3109122"/>
              <a:gd name="connsiteY36" fmla="*/ 217714 h 2473608"/>
              <a:gd name="connsiteX37" fmla="*/ 1785419 w 3109122"/>
              <a:gd name="connsiteY37" fmla="*/ 235132 h 2473608"/>
              <a:gd name="connsiteX38" fmla="*/ 1794128 w 3109122"/>
              <a:gd name="connsiteY38" fmla="*/ 261257 h 2473608"/>
              <a:gd name="connsiteX39" fmla="*/ 1820253 w 3109122"/>
              <a:gd name="connsiteY39" fmla="*/ 278674 h 2473608"/>
              <a:gd name="connsiteX40" fmla="*/ 1889922 w 3109122"/>
              <a:gd name="connsiteY40" fmla="*/ 357052 h 2473608"/>
              <a:gd name="connsiteX41" fmla="*/ 1916048 w 3109122"/>
              <a:gd name="connsiteY41" fmla="*/ 383177 h 2473608"/>
              <a:gd name="connsiteX42" fmla="*/ 1950882 w 3109122"/>
              <a:gd name="connsiteY42" fmla="*/ 435429 h 2473608"/>
              <a:gd name="connsiteX43" fmla="*/ 1959591 w 3109122"/>
              <a:gd name="connsiteY43" fmla="*/ 470263 h 2473608"/>
              <a:gd name="connsiteX44" fmla="*/ 1985716 w 3109122"/>
              <a:gd name="connsiteY44" fmla="*/ 496389 h 2473608"/>
              <a:gd name="connsiteX45" fmla="*/ 2020551 w 3109122"/>
              <a:gd name="connsiteY45" fmla="*/ 583474 h 2473608"/>
              <a:gd name="connsiteX46" fmla="*/ 2037968 w 3109122"/>
              <a:gd name="connsiteY46" fmla="*/ 609600 h 2473608"/>
              <a:gd name="connsiteX47" fmla="*/ 2046676 w 3109122"/>
              <a:gd name="connsiteY47" fmla="*/ 653143 h 2473608"/>
              <a:gd name="connsiteX48" fmla="*/ 2055385 w 3109122"/>
              <a:gd name="connsiteY48" fmla="*/ 679269 h 2473608"/>
              <a:gd name="connsiteX49" fmla="*/ 2081511 w 3109122"/>
              <a:gd name="connsiteY49" fmla="*/ 783772 h 2473608"/>
              <a:gd name="connsiteX50" fmla="*/ 2090219 w 3109122"/>
              <a:gd name="connsiteY50" fmla="*/ 827314 h 2473608"/>
              <a:gd name="connsiteX51" fmla="*/ 2098928 w 3109122"/>
              <a:gd name="connsiteY51" fmla="*/ 888274 h 2473608"/>
              <a:gd name="connsiteX52" fmla="*/ 2107636 w 3109122"/>
              <a:gd name="connsiteY52" fmla="*/ 940526 h 2473608"/>
              <a:gd name="connsiteX53" fmla="*/ 2098928 w 3109122"/>
              <a:gd name="connsiteY53" fmla="*/ 1210492 h 2473608"/>
              <a:gd name="connsiteX54" fmla="*/ 2072802 w 3109122"/>
              <a:gd name="connsiteY54" fmla="*/ 1288869 h 2473608"/>
              <a:gd name="connsiteX55" fmla="*/ 2055385 w 3109122"/>
              <a:gd name="connsiteY55" fmla="*/ 1314994 h 2473608"/>
              <a:gd name="connsiteX56" fmla="*/ 2020551 w 3109122"/>
              <a:gd name="connsiteY56" fmla="*/ 1402080 h 2473608"/>
              <a:gd name="connsiteX57" fmla="*/ 2003133 w 3109122"/>
              <a:gd name="connsiteY57" fmla="*/ 1419497 h 2473608"/>
              <a:gd name="connsiteX58" fmla="*/ 1985716 w 3109122"/>
              <a:gd name="connsiteY58" fmla="*/ 1445623 h 2473608"/>
              <a:gd name="connsiteX59" fmla="*/ 1959591 w 3109122"/>
              <a:gd name="connsiteY59" fmla="*/ 1506583 h 2473608"/>
              <a:gd name="connsiteX60" fmla="*/ 1950882 w 3109122"/>
              <a:gd name="connsiteY60" fmla="*/ 1532709 h 2473608"/>
              <a:gd name="connsiteX61" fmla="*/ 1924756 w 3109122"/>
              <a:gd name="connsiteY61" fmla="*/ 1567543 h 2473608"/>
              <a:gd name="connsiteX62" fmla="*/ 1889922 w 3109122"/>
              <a:gd name="connsiteY62" fmla="*/ 1619794 h 2473608"/>
              <a:gd name="connsiteX63" fmla="*/ 1846379 w 3109122"/>
              <a:gd name="connsiteY63" fmla="*/ 1663337 h 2473608"/>
              <a:gd name="connsiteX64" fmla="*/ 1820253 w 3109122"/>
              <a:gd name="connsiteY64" fmla="*/ 1698172 h 2473608"/>
              <a:gd name="connsiteX65" fmla="*/ 1802836 w 3109122"/>
              <a:gd name="connsiteY65" fmla="*/ 1733006 h 2473608"/>
              <a:gd name="connsiteX66" fmla="*/ 1768002 w 3109122"/>
              <a:gd name="connsiteY66" fmla="*/ 1767840 h 2473608"/>
              <a:gd name="connsiteX67" fmla="*/ 1733168 w 3109122"/>
              <a:gd name="connsiteY67" fmla="*/ 1811383 h 2473608"/>
              <a:gd name="connsiteX68" fmla="*/ 1724459 w 3109122"/>
              <a:gd name="connsiteY68" fmla="*/ 1837509 h 2473608"/>
              <a:gd name="connsiteX69" fmla="*/ 1707042 w 3109122"/>
              <a:gd name="connsiteY69" fmla="*/ 1863634 h 2473608"/>
              <a:gd name="connsiteX70" fmla="*/ 1698333 w 3109122"/>
              <a:gd name="connsiteY70" fmla="*/ 1889760 h 2473608"/>
              <a:gd name="connsiteX71" fmla="*/ 1680916 w 3109122"/>
              <a:gd name="connsiteY71" fmla="*/ 1924594 h 2473608"/>
              <a:gd name="connsiteX72" fmla="*/ 1646082 w 3109122"/>
              <a:gd name="connsiteY72" fmla="*/ 2011680 h 2473608"/>
              <a:gd name="connsiteX73" fmla="*/ 1654791 w 3109122"/>
              <a:gd name="connsiteY73" fmla="*/ 2037806 h 2473608"/>
              <a:gd name="connsiteX74" fmla="*/ 1707042 w 3109122"/>
              <a:gd name="connsiteY74" fmla="*/ 2002972 h 2473608"/>
              <a:gd name="connsiteX75" fmla="*/ 1794128 w 3109122"/>
              <a:gd name="connsiteY75" fmla="*/ 1976846 h 2473608"/>
              <a:gd name="connsiteX76" fmla="*/ 1837671 w 3109122"/>
              <a:gd name="connsiteY76" fmla="*/ 1950720 h 2473608"/>
              <a:gd name="connsiteX77" fmla="*/ 1872505 w 3109122"/>
              <a:gd name="connsiteY77" fmla="*/ 1933303 h 2473608"/>
              <a:gd name="connsiteX78" fmla="*/ 1924756 w 3109122"/>
              <a:gd name="connsiteY78" fmla="*/ 1907177 h 2473608"/>
              <a:gd name="connsiteX79" fmla="*/ 1985716 w 3109122"/>
              <a:gd name="connsiteY79" fmla="*/ 1872343 h 2473608"/>
              <a:gd name="connsiteX80" fmla="*/ 2011842 w 3109122"/>
              <a:gd name="connsiteY80" fmla="*/ 1846217 h 2473608"/>
              <a:gd name="connsiteX81" fmla="*/ 2064093 w 3109122"/>
              <a:gd name="connsiteY81" fmla="*/ 1820092 h 2473608"/>
              <a:gd name="connsiteX82" fmla="*/ 2133762 w 3109122"/>
              <a:gd name="connsiteY82" fmla="*/ 1750423 h 2473608"/>
              <a:gd name="connsiteX83" fmla="*/ 2177305 w 3109122"/>
              <a:gd name="connsiteY83" fmla="*/ 1724297 h 2473608"/>
              <a:gd name="connsiteX84" fmla="*/ 2212139 w 3109122"/>
              <a:gd name="connsiteY84" fmla="*/ 1689463 h 2473608"/>
              <a:gd name="connsiteX85" fmla="*/ 2238265 w 3109122"/>
              <a:gd name="connsiteY85" fmla="*/ 1672046 h 2473608"/>
              <a:gd name="connsiteX86" fmla="*/ 2299225 w 3109122"/>
              <a:gd name="connsiteY86" fmla="*/ 1619794 h 2473608"/>
              <a:gd name="connsiteX87" fmla="*/ 2342768 w 3109122"/>
              <a:gd name="connsiteY87" fmla="*/ 1593669 h 2473608"/>
              <a:gd name="connsiteX88" fmla="*/ 2455979 w 3109122"/>
              <a:gd name="connsiteY88" fmla="*/ 1541417 h 2473608"/>
              <a:gd name="connsiteX89" fmla="*/ 2490813 w 3109122"/>
              <a:gd name="connsiteY89" fmla="*/ 1515292 h 2473608"/>
              <a:gd name="connsiteX90" fmla="*/ 2525648 w 3109122"/>
              <a:gd name="connsiteY90" fmla="*/ 1497874 h 2473608"/>
              <a:gd name="connsiteX91" fmla="*/ 2638859 w 3109122"/>
              <a:gd name="connsiteY91" fmla="*/ 1436914 h 2473608"/>
              <a:gd name="connsiteX92" fmla="*/ 2682402 w 3109122"/>
              <a:gd name="connsiteY92" fmla="*/ 1428206 h 2473608"/>
              <a:gd name="connsiteX93" fmla="*/ 2708528 w 3109122"/>
              <a:gd name="connsiteY93" fmla="*/ 1410789 h 2473608"/>
              <a:gd name="connsiteX94" fmla="*/ 2778196 w 3109122"/>
              <a:gd name="connsiteY94" fmla="*/ 1384663 h 2473608"/>
              <a:gd name="connsiteX95" fmla="*/ 2813031 w 3109122"/>
              <a:gd name="connsiteY95" fmla="*/ 1367246 h 2473608"/>
              <a:gd name="connsiteX96" fmla="*/ 2865282 w 3109122"/>
              <a:gd name="connsiteY96" fmla="*/ 1349829 h 2473608"/>
              <a:gd name="connsiteX97" fmla="*/ 2917533 w 3109122"/>
              <a:gd name="connsiteY97" fmla="*/ 1323703 h 2473608"/>
              <a:gd name="connsiteX98" fmla="*/ 2952368 w 3109122"/>
              <a:gd name="connsiteY98" fmla="*/ 1367246 h 2473608"/>
              <a:gd name="connsiteX99" fmla="*/ 2969785 w 3109122"/>
              <a:gd name="connsiteY99" fmla="*/ 1419497 h 2473608"/>
              <a:gd name="connsiteX100" fmla="*/ 2987202 w 3109122"/>
              <a:gd name="connsiteY100" fmla="*/ 1445623 h 2473608"/>
              <a:gd name="connsiteX101" fmla="*/ 3013328 w 3109122"/>
              <a:gd name="connsiteY101" fmla="*/ 1515292 h 2473608"/>
              <a:gd name="connsiteX102" fmla="*/ 3030745 w 3109122"/>
              <a:gd name="connsiteY102" fmla="*/ 1550126 h 2473608"/>
              <a:gd name="connsiteX103" fmla="*/ 3056871 w 3109122"/>
              <a:gd name="connsiteY103" fmla="*/ 1602377 h 2473608"/>
              <a:gd name="connsiteX104" fmla="*/ 3065579 w 3109122"/>
              <a:gd name="connsiteY104" fmla="*/ 1628503 h 2473608"/>
              <a:gd name="connsiteX105" fmla="*/ 3082996 w 3109122"/>
              <a:gd name="connsiteY105" fmla="*/ 1663337 h 2473608"/>
              <a:gd name="connsiteX106" fmla="*/ 3109122 w 3109122"/>
              <a:gd name="connsiteY106" fmla="*/ 1724297 h 2473608"/>
              <a:gd name="connsiteX107" fmla="*/ 3030745 w 3109122"/>
              <a:gd name="connsiteY107" fmla="*/ 1776549 h 2473608"/>
              <a:gd name="connsiteX108" fmla="*/ 3004619 w 3109122"/>
              <a:gd name="connsiteY108" fmla="*/ 1793966 h 2473608"/>
              <a:gd name="connsiteX109" fmla="*/ 2917533 w 3109122"/>
              <a:gd name="connsiteY109" fmla="*/ 1820092 h 2473608"/>
              <a:gd name="connsiteX110" fmla="*/ 2839156 w 3109122"/>
              <a:gd name="connsiteY110" fmla="*/ 1854926 h 2473608"/>
              <a:gd name="connsiteX111" fmla="*/ 2743362 w 3109122"/>
              <a:gd name="connsiteY111" fmla="*/ 1872343 h 2473608"/>
              <a:gd name="connsiteX112" fmla="*/ 2717236 w 3109122"/>
              <a:gd name="connsiteY112" fmla="*/ 1889760 h 2473608"/>
              <a:gd name="connsiteX113" fmla="*/ 2673693 w 3109122"/>
              <a:gd name="connsiteY113" fmla="*/ 1898469 h 2473608"/>
              <a:gd name="connsiteX114" fmla="*/ 2647568 w 3109122"/>
              <a:gd name="connsiteY114" fmla="*/ 1907177 h 2473608"/>
              <a:gd name="connsiteX115" fmla="*/ 2604025 w 3109122"/>
              <a:gd name="connsiteY115" fmla="*/ 1915886 h 2473608"/>
              <a:gd name="connsiteX116" fmla="*/ 2551773 w 3109122"/>
              <a:gd name="connsiteY116" fmla="*/ 1933303 h 2473608"/>
              <a:gd name="connsiteX117" fmla="*/ 2516939 w 3109122"/>
              <a:gd name="connsiteY117" fmla="*/ 1942012 h 2473608"/>
              <a:gd name="connsiteX118" fmla="*/ 2473396 w 3109122"/>
              <a:gd name="connsiteY118" fmla="*/ 1959429 h 2473608"/>
              <a:gd name="connsiteX119" fmla="*/ 2447271 w 3109122"/>
              <a:gd name="connsiteY119" fmla="*/ 1968137 h 2473608"/>
              <a:gd name="connsiteX120" fmla="*/ 2403728 w 3109122"/>
              <a:gd name="connsiteY120" fmla="*/ 1985554 h 2473608"/>
              <a:gd name="connsiteX121" fmla="*/ 2368893 w 3109122"/>
              <a:gd name="connsiteY121" fmla="*/ 1994263 h 2473608"/>
              <a:gd name="connsiteX122" fmla="*/ 2290516 w 3109122"/>
              <a:gd name="connsiteY122" fmla="*/ 2011680 h 2473608"/>
              <a:gd name="connsiteX123" fmla="*/ 2238265 w 3109122"/>
              <a:gd name="connsiteY123" fmla="*/ 2037806 h 2473608"/>
              <a:gd name="connsiteX124" fmla="*/ 2177305 w 3109122"/>
              <a:gd name="connsiteY124" fmla="*/ 2072640 h 2473608"/>
              <a:gd name="connsiteX125" fmla="*/ 2142471 w 3109122"/>
              <a:gd name="connsiteY125" fmla="*/ 2081349 h 2473608"/>
              <a:gd name="connsiteX126" fmla="*/ 2055385 w 3109122"/>
              <a:gd name="connsiteY126" fmla="*/ 2124892 h 2473608"/>
              <a:gd name="connsiteX127" fmla="*/ 2029259 w 3109122"/>
              <a:gd name="connsiteY127" fmla="*/ 2142309 h 2473608"/>
              <a:gd name="connsiteX128" fmla="*/ 1968299 w 3109122"/>
              <a:gd name="connsiteY128" fmla="*/ 2168434 h 2473608"/>
              <a:gd name="connsiteX129" fmla="*/ 1933465 w 3109122"/>
              <a:gd name="connsiteY129" fmla="*/ 2194560 h 2473608"/>
              <a:gd name="connsiteX130" fmla="*/ 1907339 w 3109122"/>
              <a:gd name="connsiteY130" fmla="*/ 2203269 h 2473608"/>
              <a:gd name="connsiteX131" fmla="*/ 1872505 w 3109122"/>
              <a:gd name="connsiteY131" fmla="*/ 2220686 h 2473608"/>
              <a:gd name="connsiteX132" fmla="*/ 1802836 w 3109122"/>
              <a:gd name="connsiteY132" fmla="*/ 2264229 h 2473608"/>
              <a:gd name="connsiteX133" fmla="*/ 1741876 w 3109122"/>
              <a:gd name="connsiteY133" fmla="*/ 2290354 h 2473608"/>
              <a:gd name="connsiteX134" fmla="*/ 1689625 w 3109122"/>
              <a:gd name="connsiteY134" fmla="*/ 2307772 h 2473608"/>
              <a:gd name="connsiteX135" fmla="*/ 1585122 w 3109122"/>
              <a:gd name="connsiteY135" fmla="*/ 2351314 h 2473608"/>
              <a:gd name="connsiteX136" fmla="*/ 1515453 w 3109122"/>
              <a:gd name="connsiteY136" fmla="*/ 2368732 h 2473608"/>
              <a:gd name="connsiteX137" fmla="*/ 1454493 w 3109122"/>
              <a:gd name="connsiteY137" fmla="*/ 2394857 h 2473608"/>
              <a:gd name="connsiteX138" fmla="*/ 1428368 w 3109122"/>
              <a:gd name="connsiteY138" fmla="*/ 2412274 h 2473608"/>
              <a:gd name="connsiteX139" fmla="*/ 1402242 w 3109122"/>
              <a:gd name="connsiteY139" fmla="*/ 2420983 h 2473608"/>
              <a:gd name="connsiteX140" fmla="*/ 1349991 w 3109122"/>
              <a:gd name="connsiteY140" fmla="*/ 2447109 h 2473608"/>
              <a:gd name="connsiteX141" fmla="*/ 1306448 w 3109122"/>
              <a:gd name="connsiteY141" fmla="*/ 2473234 h 2473608"/>
              <a:gd name="connsiteX142" fmla="*/ 1280322 w 3109122"/>
              <a:gd name="connsiteY142" fmla="*/ 2455817 h 2473608"/>
              <a:gd name="connsiteX143" fmla="*/ 1254196 w 3109122"/>
              <a:gd name="connsiteY143" fmla="*/ 2386149 h 2473608"/>
              <a:gd name="connsiteX144" fmla="*/ 1245488 w 3109122"/>
              <a:gd name="connsiteY144" fmla="*/ 2360023 h 2473608"/>
              <a:gd name="connsiteX145" fmla="*/ 1228071 w 3109122"/>
              <a:gd name="connsiteY145" fmla="*/ 2333897 h 2473608"/>
              <a:gd name="connsiteX146" fmla="*/ 1210653 w 3109122"/>
              <a:gd name="connsiteY146" fmla="*/ 2281646 h 2473608"/>
              <a:gd name="connsiteX147" fmla="*/ 1201945 w 3109122"/>
              <a:gd name="connsiteY147" fmla="*/ 2246812 h 2473608"/>
              <a:gd name="connsiteX148" fmla="*/ 1184528 w 3109122"/>
              <a:gd name="connsiteY148" fmla="*/ 2229394 h 2473608"/>
              <a:gd name="connsiteX149" fmla="*/ 1167111 w 3109122"/>
              <a:gd name="connsiteY149" fmla="*/ 2194560 h 2473608"/>
              <a:gd name="connsiteX150" fmla="*/ 1140985 w 3109122"/>
              <a:gd name="connsiteY150" fmla="*/ 2098766 h 2473608"/>
              <a:gd name="connsiteX151" fmla="*/ 1123568 w 3109122"/>
              <a:gd name="connsiteY151" fmla="*/ 2063932 h 2473608"/>
              <a:gd name="connsiteX152" fmla="*/ 1106151 w 3109122"/>
              <a:gd name="connsiteY152" fmla="*/ 1994263 h 2473608"/>
              <a:gd name="connsiteX153" fmla="*/ 1114859 w 3109122"/>
              <a:gd name="connsiteY153" fmla="*/ 1968137 h 2473608"/>
              <a:gd name="connsiteX154" fmla="*/ 1140985 w 3109122"/>
              <a:gd name="connsiteY154" fmla="*/ 1959429 h 2473608"/>
              <a:gd name="connsiteX155" fmla="*/ 1193236 w 3109122"/>
              <a:gd name="connsiteY155" fmla="*/ 1924594 h 2473608"/>
              <a:gd name="connsiteX156" fmla="*/ 1245488 w 3109122"/>
              <a:gd name="connsiteY156" fmla="*/ 1889760 h 2473608"/>
              <a:gd name="connsiteX157" fmla="*/ 1306448 w 3109122"/>
              <a:gd name="connsiteY157" fmla="*/ 1846217 h 2473608"/>
              <a:gd name="connsiteX158" fmla="*/ 1367408 w 3109122"/>
              <a:gd name="connsiteY158" fmla="*/ 1793966 h 2473608"/>
              <a:gd name="connsiteX159" fmla="*/ 1384825 w 3109122"/>
              <a:gd name="connsiteY159" fmla="*/ 1767840 h 2473608"/>
              <a:gd name="connsiteX160" fmla="*/ 1410951 w 3109122"/>
              <a:gd name="connsiteY160" fmla="*/ 1741714 h 2473608"/>
              <a:gd name="connsiteX161" fmla="*/ 1445785 w 3109122"/>
              <a:gd name="connsiteY161" fmla="*/ 1689463 h 2473608"/>
              <a:gd name="connsiteX162" fmla="*/ 1471911 w 3109122"/>
              <a:gd name="connsiteY162" fmla="*/ 1645920 h 2473608"/>
              <a:gd name="connsiteX163" fmla="*/ 1480619 w 3109122"/>
              <a:gd name="connsiteY163" fmla="*/ 1619794 h 2473608"/>
              <a:gd name="connsiteX164" fmla="*/ 1498036 w 3109122"/>
              <a:gd name="connsiteY164" fmla="*/ 1593669 h 2473608"/>
              <a:gd name="connsiteX165" fmla="*/ 1506745 w 3109122"/>
              <a:gd name="connsiteY165" fmla="*/ 1558834 h 2473608"/>
              <a:gd name="connsiteX166" fmla="*/ 1532871 w 3109122"/>
              <a:gd name="connsiteY166" fmla="*/ 1497874 h 2473608"/>
              <a:gd name="connsiteX167" fmla="*/ 1558996 w 3109122"/>
              <a:gd name="connsiteY167" fmla="*/ 1384663 h 2473608"/>
              <a:gd name="connsiteX168" fmla="*/ 1550288 w 3109122"/>
              <a:gd name="connsiteY168" fmla="*/ 1045029 h 2473608"/>
              <a:gd name="connsiteX169" fmla="*/ 1541579 w 3109122"/>
              <a:gd name="connsiteY169" fmla="*/ 1010194 h 2473608"/>
              <a:gd name="connsiteX170" fmla="*/ 1524162 w 3109122"/>
              <a:gd name="connsiteY170" fmla="*/ 975360 h 2473608"/>
              <a:gd name="connsiteX171" fmla="*/ 1506745 w 3109122"/>
              <a:gd name="connsiteY171" fmla="*/ 896983 h 2473608"/>
              <a:gd name="connsiteX172" fmla="*/ 1498036 w 3109122"/>
              <a:gd name="connsiteY172" fmla="*/ 870857 h 2473608"/>
              <a:gd name="connsiteX173" fmla="*/ 1480619 w 3109122"/>
              <a:gd name="connsiteY173" fmla="*/ 801189 h 2473608"/>
              <a:gd name="connsiteX174" fmla="*/ 1454493 w 3109122"/>
              <a:gd name="connsiteY174" fmla="*/ 775063 h 2473608"/>
              <a:gd name="connsiteX175" fmla="*/ 1437076 w 3109122"/>
              <a:gd name="connsiteY175" fmla="*/ 740229 h 2473608"/>
              <a:gd name="connsiteX176" fmla="*/ 1419659 w 3109122"/>
              <a:gd name="connsiteY176" fmla="*/ 714103 h 2473608"/>
              <a:gd name="connsiteX177" fmla="*/ 1393533 w 3109122"/>
              <a:gd name="connsiteY177" fmla="*/ 670560 h 2473608"/>
              <a:gd name="connsiteX178" fmla="*/ 1323865 w 3109122"/>
              <a:gd name="connsiteY178" fmla="*/ 600892 h 2473608"/>
              <a:gd name="connsiteX179" fmla="*/ 1280322 w 3109122"/>
              <a:gd name="connsiteY179" fmla="*/ 566057 h 2473608"/>
              <a:gd name="connsiteX180" fmla="*/ 1245488 w 3109122"/>
              <a:gd name="connsiteY180" fmla="*/ 539932 h 2473608"/>
              <a:gd name="connsiteX181" fmla="*/ 1158402 w 3109122"/>
              <a:gd name="connsiteY181" fmla="*/ 522514 h 2473608"/>
              <a:gd name="connsiteX182" fmla="*/ 1114859 w 3109122"/>
              <a:gd name="connsiteY182" fmla="*/ 513806 h 2473608"/>
              <a:gd name="connsiteX183" fmla="*/ 1010356 w 3109122"/>
              <a:gd name="connsiteY183" fmla="*/ 496389 h 2473608"/>
              <a:gd name="connsiteX184" fmla="*/ 662013 w 3109122"/>
              <a:gd name="connsiteY184" fmla="*/ 505097 h 2473608"/>
              <a:gd name="connsiteX185" fmla="*/ 609762 w 3109122"/>
              <a:gd name="connsiteY185" fmla="*/ 522514 h 2473608"/>
              <a:gd name="connsiteX186" fmla="*/ 583636 w 3109122"/>
              <a:gd name="connsiteY186" fmla="*/ 539932 h 2473608"/>
              <a:gd name="connsiteX187" fmla="*/ 557511 w 3109122"/>
              <a:gd name="connsiteY187" fmla="*/ 548640 h 2473608"/>
              <a:gd name="connsiteX188" fmla="*/ 513968 w 3109122"/>
              <a:gd name="connsiteY188" fmla="*/ 592183 h 2473608"/>
              <a:gd name="connsiteX189" fmla="*/ 487842 w 3109122"/>
              <a:gd name="connsiteY189" fmla="*/ 609600 h 2473608"/>
              <a:gd name="connsiteX190" fmla="*/ 470425 w 3109122"/>
              <a:gd name="connsiteY190" fmla="*/ 635726 h 2473608"/>
              <a:gd name="connsiteX191" fmla="*/ 461716 w 3109122"/>
              <a:gd name="connsiteY191" fmla="*/ 661852 h 2473608"/>
              <a:gd name="connsiteX192" fmla="*/ 444299 w 3109122"/>
              <a:gd name="connsiteY192" fmla="*/ 705394 h 2473608"/>
              <a:gd name="connsiteX193" fmla="*/ 435591 w 3109122"/>
              <a:gd name="connsiteY193" fmla="*/ 766354 h 2473608"/>
              <a:gd name="connsiteX194" fmla="*/ 453008 w 3109122"/>
              <a:gd name="connsiteY194" fmla="*/ 1001486 h 2473608"/>
              <a:gd name="connsiteX195" fmla="*/ 461716 w 3109122"/>
              <a:gd name="connsiteY195" fmla="*/ 1027612 h 2473608"/>
              <a:gd name="connsiteX196" fmla="*/ 496551 w 3109122"/>
              <a:gd name="connsiteY196" fmla="*/ 1079863 h 2473608"/>
              <a:gd name="connsiteX197" fmla="*/ 548802 w 3109122"/>
              <a:gd name="connsiteY197" fmla="*/ 1123406 h 2473608"/>
              <a:gd name="connsiteX198" fmla="*/ 496551 w 3109122"/>
              <a:gd name="connsiteY198" fmla="*/ 1158240 h 2473608"/>
              <a:gd name="connsiteX199" fmla="*/ 435591 w 3109122"/>
              <a:gd name="connsiteY199" fmla="*/ 1175657 h 2473608"/>
              <a:gd name="connsiteX200" fmla="*/ 400756 w 3109122"/>
              <a:gd name="connsiteY200" fmla="*/ 1184366 h 2473608"/>
              <a:gd name="connsiteX201" fmla="*/ 374631 w 3109122"/>
              <a:gd name="connsiteY201" fmla="*/ 1193074 h 2473608"/>
              <a:gd name="connsiteX202" fmla="*/ 331088 w 3109122"/>
              <a:gd name="connsiteY202" fmla="*/ 1210492 h 2473608"/>
              <a:gd name="connsiteX203" fmla="*/ 261419 w 3109122"/>
              <a:gd name="connsiteY203" fmla="*/ 1219200 h 2473608"/>
              <a:gd name="connsiteX204" fmla="*/ 209168 w 3109122"/>
              <a:gd name="connsiteY204" fmla="*/ 1236617 h 2473608"/>
              <a:gd name="connsiteX205" fmla="*/ 139499 w 3109122"/>
              <a:gd name="connsiteY205" fmla="*/ 1254034 h 2473608"/>
              <a:gd name="connsiteX206" fmla="*/ 78539 w 3109122"/>
              <a:gd name="connsiteY206" fmla="*/ 1201783 h 2473608"/>
              <a:gd name="connsiteX207" fmla="*/ 69831 w 3109122"/>
              <a:gd name="connsiteY207" fmla="*/ 1166949 h 2473608"/>
              <a:gd name="connsiteX208" fmla="*/ 52413 w 3109122"/>
              <a:gd name="connsiteY208" fmla="*/ 1140823 h 2473608"/>
              <a:gd name="connsiteX209" fmla="*/ 34996 w 3109122"/>
              <a:gd name="connsiteY209" fmla="*/ 1105989 h 2473608"/>
              <a:gd name="connsiteX210" fmla="*/ 162 w 3109122"/>
              <a:gd name="connsiteY210" fmla="*/ 844732 h 247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</a:cxnLst>
            <a:rect l="l" t="t" r="r" b="b"/>
            <a:pathLst>
              <a:path w="3109122" h="2473608">
                <a:moveTo>
                  <a:pt x="162" y="844732"/>
                </a:moveTo>
                <a:cubicBezTo>
                  <a:pt x="-1289" y="793932"/>
                  <a:pt x="18718" y="816329"/>
                  <a:pt x="26288" y="801189"/>
                </a:cubicBezTo>
                <a:cubicBezTo>
                  <a:pt x="62345" y="729073"/>
                  <a:pt x="2494" y="823816"/>
                  <a:pt x="52413" y="748937"/>
                </a:cubicBezTo>
                <a:cubicBezTo>
                  <a:pt x="55316" y="725714"/>
                  <a:pt x="56218" y="702153"/>
                  <a:pt x="61122" y="679269"/>
                </a:cubicBezTo>
                <a:cubicBezTo>
                  <a:pt x="64969" y="661317"/>
                  <a:pt x="78539" y="627017"/>
                  <a:pt x="78539" y="627017"/>
                </a:cubicBezTo>
                <a:cubicBezTo>
                  <a:pt x="89845" y="547879"/>
                  <a:pt x="80757" y="585533"/>
                  <a:pt x="104665" y="513806"/>
                </a:cubicBezTo>
                <a:cubicBezTo>
                  <a:pt x="107568" y="505097"/>
                  <a:pt x="106882" y="494171"/>
                  <a:pt x="113373" y="487680"/>
                </a:cubicBezTo>
                <a:cubicBezTo>
                  <a:pt x="119179" y="481874"/>
                  <a:pt x="125865" y="476832"/>
                  <a:pt x="130791" y="470263"/>
                </a:cubicBezTo>
                <a:cubicBezTo>
                  <a:pt x="143351" y="453517"/>
                  <a:pt x="150823" y="432814"/>
                  <a:pt x="165625" y="418012"/>
                </a:cubicBezTo>
                <a:lnTo>
                  <a:pt x="191751" y="391886"/>
                </a:lnTo>
                <a:cubicBezTo>
                  <a:pt x="202701" y="359034"/>
                  <a:pt x="205348" y="343452"/>
                  <a:pt x="235293" y="313509"/>
                </a:cubicBezTo>
                <a:cubicBezTo>
                  <a:pt x="241099" y="307703"/>
                  <a:pt x="245879" y="300647"/>
                  <a:pt x="252711" y="296092"/>
                </a:cubicBezTo>
                <a:cubicBezTo>
                  <a:pt x="263513" y="288891"/>
                  <a:pt x="275934" y="284480"/>
                  <a:pt x="287545" y="278674"/>
                </a:cubicBezTo>
                <a:cubicBezTo>
                  <a:pt x="293351" y="269966"/>
                  <a:pt x="297561" y="259950"/>
                  <a:pt x="304962" y="252549"/>
                </a:cubicBezTo>
                <a:cubicBezTo>
                  <a:pt x="312363" y="245148"/>
                  <a:pt x="322915" y="241670"/>
                  <a:pt x="331088" y="235132"/>
                </a:cubicBezTo>
                <a:cubicBezTo>
                  <a:pt x="389294" y="188566"/>
                  <a:pt x="291183" y="252957"/>
                  <a:pt x="383339" y="200297"/>
                </a:cubicBezTo>
                <a:cubicBezTo>
                  <a:pt x="392426" y="195104"/>
                  <a:pt x="400277" y="187892"/>
                  <a:pt x="409465" y="182880"/>
                </a:cubicBezTo>
                <a:cubicBezTo>
                  <a:pt x="432258" y="170447"/>
                  <a:pt x="455910" y="159657"/>
                  <a:pt x="479133" y="148046"/>
                </a:cubicBezTo>
                <a:cubicBezTo>
                  <a:pt x="490745" y="142240"/>
                  <a:pt x="503166" y="137830"/>
                  <a:pt x="513968" y="130629"/>
                </a:cubicBezTo>
                <a:cubicBezTo>
                  <a:pt x="531385" y="119017"/>
                  <a:pt x="545911" y="100871"/>
                  <a:pt x="566219" y="95794"/>
                </a:cubicBezTo>
                <a:cubicBezTo>
                  <a:pt x="618861" y="82634"/>
                  <a:pt x="589703" y="90870"/>
                  <a:pt x="653305" y="69669"/>
                </a:cubicBezTo>
                <a:cubicBezTo>
                  <a:pt x="662014" y="66766"/>
                  <a:pt x="670429" y="62760"/>
                  <a:pt x="679431" y="60960"/>
                </a:cubicBezTo>
                <a:cubicBezTo>
                  <a:pt x="693945" y="58057"/>
                  <a:pt x="708693" y="56147"/>
                  <a:pt x="722973" y="52252"/>
                </a:cubicBezTo>
                <a:cubicBezTo>
                  <a:pt x="740686" y="47421"/>
                  <a:pt x="757303" y="38817"/>
                  <a:pt x="775225" y="34834"/>
                </a:cubicBezTo>
                <a:cubicBezTo>
                  <a:pt x="809699" y="27173"/>
                  <a:pt x="844857" y="22996"/>
                  <a:pt x="879728" y="17417"/>
                </a:cubicBezTo>
                <a:lnTo>
                  <a:pt x="992939" y="0"/>
                </a:lnTo>
                <a:cubicBezTo>
                  <a:pt x="1132276" y="2903"/>
                  <a:pt x="1271783" y="1253"/>
                  <a:pt x="1410951" y="8709"/>
                </a:cubicBezTo>
                <a:cubicBezTo>
                  <a:pt x="1434854" y="9990"/>
                  <a:pt x="1480619" y="26126"/>
                  <a:pt x="1480619" y="26126"/>
                </a:cubicBezTo>
                <a:cubicBezTo>
                  <a:pt x="1489328" y="31932"/>
                  <a:pt x="1497125" y="39420"/>
                  <a:pt x="1506745" y="43543"/>
                </a:cubicBezTo>
                <a:cubicBezTo>
                  <a:pt x="1517746" y="48258"/>
                  <a:pt x="1530071" y="48964"/>
                  <a:pt x="1541579" y="52252"/>
                </a:cubicBezTo>
                <a:cubicBezTo>
                  <a:pt x="1550405" y="54774"/>
                  <a:pt x="1558996" y="58057"/>
                  <a:pt x="1567705" y="60960"/>
                </a:cubicBezTo>
                <a:cubicBezTo>
                  <a:pt x="1579316" y="69669"/>
                  <a:pt x="1589937" y="79885"/>
                  <a:pt x="1602539" y="87086"/>
                </a:cubicBezTo>
                <a:cubicBezTo>
                  <a:pt x="1610509" y="91640"/>
                  <a:pt x="1621419" y="90158"/>
                  <a:pt x="1628665" y="95794"/>
                </a:cubicBezTo>
                <a:cubicBezTo>
                  <a:pt x="1648108" y="110916"/>
                  <a:pt x="1663499" y="130629"/>
                  <a:pt x="1680916" y="148046"/>
                </a:cubicBezTo>
                <a:lnTo>
                  <a:pt x="1707042" y="174172"/>
                </a:lnTo>
                <a:cubicBezTo>
                  <a:pt x="1715751" y="182880"/>
                  <a:pt x="1722153" y="194789"/>
                  <a:pt x="1733168" y="200297"/>
                </a:cubicBezTo>
                <a:lnTo>
                  <a:pt x="1768002" y="217714"/>
                </a:lnTo>
                <a:cubicBezTo>
                  <a:pt x="1773808" y="223520"/>
                  <a:pt x="1781195" y="228091"/>
                  <a:pt x="1785419" y="235132"/>
                </a:cubicBezTo>
                <a:cubicBezTo>
                  <a:pt x="1790142" y="243003"/>
                  <a:pt x="1788394" y="254089"/>
                  <a:pt x="1794128" y="261257"/>
                </a:cubicBezTo>
                <a:cubicBezTo>
                  <a:pt x="1800666" y="269430"/>
                  <a:pt x="1811545" y="272868"/>
                  <a:pt x="1820253" y="278674"/>
                </a:cubicBezTo>
                <a:cubicBezTo>
                  <a:pt x="1851334" y="325293"/>
                  <a:pt x="1830272" y="297402"/>
                  <a:pt x="1889922" y="357052"/>
                </a:cubicBezTo>
                <a:lnTo>
                  <a:pt x="1916048" y="383177"/>
                </a:lnTo>
                <a:cubicBezTo>
                  <a:pt x="1943233" y="464739"/>
                  <a:pt x="1898700" y="344112"/>
                  <a:pt x="1950882" y="435429"/>
                </a:cubicBezTo>
                <a:cubicBezTo>
                  <a:pt x="1956820" y="445821"/>
                  <a:pt x="1953653" y="459871"/>
                  <a:pt x="1959591" y="470263"/>
                </a:cubicBezTo>
                <a:cubicBezTo>
                  <a:pt x="1965701" y="480956"/>
                  <a:pt x="1978885" y="486142"/>
                  <a:pt x="1985716" y="496389"/>
                </a:cubicBezTo>
                <a:cubicBezTo>
                  <a:pt x="2042013" y="580834"/>
                  <a:pt x="1991865" y="516541"/>
                  <a:pt x="2020551" y="583474"/>
                </a:cubicBezTo>
                <a:cubicBezTo>
                  <a:pt x="2024674" y="593094"/>
                  <a:pt x="2032162" y="600891"/>
                  <a:pt x="2037968" y="609600"/>
                </a:cubicBezTo>
                <a:cubicBezTo>
                  <a:pt x="2040871" y="624114"/>
                  <a:pt x="2043086" y="638783"/>
                  <a:pt x="2046676" y="653143"/>
                </a:cubicBezTo>
                <a:cubicBezTo>
                  <a:pt x="2048902" y="662049"/>
                  <a:pt x="2053020" y="670399"/>
                  <a:pt x="2055385" y="679269"/>
                </a:cubicBezTo>
                <a:cubicBezTo>
                  <a:pt x="2064637" y="713963"/>
                  <a:pt x="2074469" y="748563"/>
                  <a:pt x="2081511" y="783772"/>
                </a:cubicBezTo>
                <a:cubicBezTo>
                  <a:pt x="2084414" y="798286"/>
                  <a:pt x="2087786" y="812714"/>
                  <a:pt x="2090219" y="827314"/>
                </a:cubicBezTo>
                <a:cubicBezTo>
                  <a:pt x="2093594" y="847561"/>
                  <a:pt x="2095807" y="867986"/>
                  <a:pt x="2098928" y="888274"/>
                </a:cubicBezTo>
                <a:cubicBezTo>
                  <a:pt x="2101613" y="905726"/>
                  <a:pt x="2104733" y="923109"/>
                  <a:pt x="2107636" y="940526"/>
                </a:cubicBezTo>
                <a:cubicBezTo>
                  <a:pt x="2104733" y="1030515"/>
                  <a:pt x="2104064" y="1120603"/>
                  <a:pt x="2098928" y="1210492"/>
                </a:cubicBezTo>
                <a:cubicBezTo>
                  <a:pt x="2097855" y="1229266"/>
                  <a:pt x="2079738" y="1274997"/>
                  <a:pt x="2072802" y="1288869"/>
                </a:cubicBezTo>
                <a:cubicBezTo>
                  <a:pt x="2068121" y="1298230"/>
                  <a:pt x="2059636" y="1305430"/>
                  <a:pt x="2055385" y="1314994"/>
                </a:cubicBezTo>
                <a:cubicBezTo>
                  <a:pt x="2036504" y="1357477"/>
                  <a:pt x="2044311" y="1366441"/>
                  <a:pt x="2020551" y="1402080"/>
                </a:cubicBezTo>
                <a:cubicBezTo>
                  <a:pt x="2015996" y="1408912"/>
                  <a:pt x="2008262" y="1413086"/>
                  <a:pt x="2003133" y="1419497"/>
                </a:cubicBezTo>
                <a:cubicBezTo>
                  <a:pt x="1996595" y="1427670"/>
                  <a:pt x="1991522" y="1436914"/>
                  <a:pt x="1985716" y="1445623"/>
                </a:cubicBezTo>
                <a:cubicBezTo>
                  <a:pt x="1965297" y="1506884"/>
                  <a:pt x="1991869" y="1431267"/>
                  <a:pt x="1959591" y="1506583"/>
                </a:cubicBezTo>
                <a:cubicBezTo>
                  <a:pt x="1955975" y="1515021"/>
                  <a:pt x="1955437" y="1524739"/>
                  <a:pt x="1950882" y="1532709"/>
                </a:cubicBezTo>
                <a:cubicBezTo>
                  <a:pt x="1943681" y="1545311"/>
                  <a:pt x="1933079" y="1555652"/>
                  <a:pt x="1924756" y="1567543"/>
                </a:cubicBezTo>
                <a:cubicBezTo>
                  <a:pt x="1912752" y="1584692"/>
                  <a:pt x="1903177" y="1603593"/>
                  <a:pt x="1889922" y="1619794"/>
                </a:cubicBezTo>
                <a:cubicBezTo>
                  <a:pt x="1876924" y="1635681"/>
                  <a:pt x="1858695" y="1646916"/>
                  <a:pt x="1846379" y="1663337"/>
                </a:cubicBezTo>
                <a:cubicBezTo>
                  <a:pt x="1837670" y="1674949"/>
                  <a:pt x="1827946" y="1685864"/>
                  <a:pt x="1820253" y="1698172"/>
                </a:cubicBezTo>
                <a:cubicBezTo>
                  <a:pt x="1813373" y="1709181"/>
                  <a:pt x="1810625" y="1722621"/>
                  <a:pt x="1802836" y="1733006"/>
                </a:cubicBezTo>
                <a:cubicBezTo>
                  <a:pt x="1792983" y="1746143"/>
                  <a:pt x="1779613" y="1756229"/>
                  <a:pt x="1768002" y="1767840"/>
                </a:cubicBezTo>
                <a:cubicBezTo>
                  <a:pt x="1746111" y="1833509"/>
                  <a:pt x="1778186" y="1755110"/>
                  <a:pt x="1733168" y="1811383"/>
                </a:cubicBezTo>
                <a:cubicBezTo>
                  <a:pt x="1727433" y="1818551"/>
                  <a:pt x="1728564" y="1829298"/>
                  <a:pt x="1724459" y="1837509"/>
                </a:cubicBezTo>
                <a:cubicBezTo>
                  <a:pt x="1719778" y="1846870"/>
                  <a:pt x="1711723" y="1854273"/>
                  <a:pt x="1707042" y="1863634"/>
                </a:cubicBezTo>
                <a:cubicBezTo>
                  <a:pt x="1702937" y="1871845"/>
                  <a:pt x="1701949" y="1881322"/>
                  <a:pt x="1698333" y="1889760"/>
                </a:cubicBezTo>
                <a:cubicBezTo>
                  <a:pt x="1693219" y="1901692"/>
                  <a:pt x="1685737" y="1912541"/>
                  <a:pt x="1680916" y="1924594"/>
                </a:cubicBezTo>
                <a:cubicBezTo>
                  <a:pt x="1637872" y="2032206"/>
                  <a:pt x="1686928" y="1929988"/>
                  <a:pt x="1646082" y="2011680"/>
                </a:cubicBezTo>
                <a:cubicBezTo>
                  <a:pt x="1648985" y="2020389"/>
                  <a:pt x="1646268" y="2034397"/>
                  <a:pt x="1654791" y="2037806"/>
                </a:cubicBezTo>
                <a:cubicBezTo>
                  <a:pt x="1694732" y="2053782"/>
                  <a:pt x="1687399" y="2015249"/>
                  <a:pt x="1707042" y="2002972"/>
                </a:cubicBezTo>
                <a:cubicBezTo>
                  <a:pt x="1721182" y="1994134"/>
                  <a:pt x="1773730" y="1981945"/>
                  <a:pt x="1794128" y="1976846"/>
                </a:cubicBezTo>
                <a:cubicBezTo>
                  <a:pt x="1808642" y="1968137"/>
                  <a:pt x="1822875" y="1958940"/>
                  <a:pt x="1837671" y="1950720"/>
                </a:cubicBezTo>
                <a:cubicBezTo>
                  <a:pt x="1849019" y="1944415"/>
                  <a:pt x="1861234" y="1939744"/>
                  <a:pt x="1872505" y="1933303"/>
                </a:cubicBezTo>
                <a:cubicBezTo>
                  <a:pt x="1919775" y="1906292"/>
                  <a:pt x="1876856" y="1923145"/>
                  <a:pt x="1924756" y="1907177"/>
                </a:cubicBezTo>
                <a:cubicBezTo>
                  <a:pt x="1995453" y="1836483"/>
                  <a:pt x="1903844" y="1919128"/>
                  <a:pt x="1985716" y="1872343"/>
                </a:cubicBezTo>
                <a:cubicBezTo>
                  <a:pt x="1996409" y="1866233"/>
                  <a:pt x="2001595" y="1853049"/>
                  <a:pt x="2011842" y="1846217"/>
                </a:cubicBezTo>
                <a:cubicBezTo>
                  <a:pt x="2028044" y="1835416"/>
                  <a:pt x="2046676" y="1828800"/>
                  <a:pt x="2064093" y="1820092"/>
                </a:cubicBezTo>
                <a:cubicBezTo>
                  <a:pt x="2087316" y="1796869"/>
                  <a:pt x="2105600" y="1767320"/>
                  <a:pt x="2133762" y="1750423"/>
                </a:cubicBezTo>
                <a:cubicBezTo>
                  <a:pt x="2148276" y="1741714"/>
                  <a:pt x="2163944" y="1734689"/>
                  <a:pt x="2177305" y="1724297"/>
                </a:cubicBezTo>
                <a:cubicBezTo>
                  <a:pt x="2190267" y="1714216"/>
                  <a:pt x="2199671" y="1700150"/>
                  <a:pt x="2212139" y="1689463"/>
                </a:cubicBezTo>
                <a:cubicBezTo>
                  <a:pt x="2220086" y="1682652"/>
                  <a:pt x="2230224" y="1678746"/>
                  <a:pt x="2238265" y="1672046"/>
                </a:cubicBezTo>
                <a:cubicBezTo>
                  <a:pt x="2292081" y="1627199"/>
                  <a:pt x="2234000" y="1663277"/>
                  <a:pt x="2299225" y="1619794"/>
                </a:cubicBezTo>
                <a:cubicBezTo>
                  <a:pt x="2313309" y="1610405"/>
                  <a:pt x="2327629" y="1601239"/>
                  <a:pt x="2342768" y="1593669"/>
                </a:cubicBezTo>
                <a:cubicBezTo>
                  <a:pt x="2441228" y="1544440"/>
                  <a:pt x="2321157" y="1620064"/>
                  <a:pt x="2455979" y="1541417"/>
                </a:cubicBezTo>
                <a:cubicBezTo>
                  <a:pt x="2468516" y="1534104"/>
                  <a:pt x="2478505" y="1522984"/>
                  <a:pt x="2490813" y="1515292"/>
                </a:cubicBezTo>
                <a:cubicBezTo>
                  <a:pt x="2501822" y="1508411"/>
                  <a:pt x="2514299" y="1504179"/>
                  <a:pt x="2525648" y="1497874"/>
                </a:cubicBezTo>
                <a:cubicBezTo>
                  <a:pt x="2553026" y="1482664"/>
                  <a:pt x="2612999" y="1442086"/>
                  <a:pt x="2638859" y="1436914"/>
                </a:cubicBezTo>
                <a:lnTo>
                  <a:pt x="2682402" y="1428206"/>
                </a:lnTo>
                <a:cubicBezTo>
                  <a:pt x="2691111" y="1422400"/>
                  <a:pt x="2699166" y="1415470"/>
                  <a:pt x="2708528" y="1410789"/>
                </a:cubicBezTo>
                <a:cubicBezTo>
                  <a:pt x="2780680" y="1374713"/>
                  <a:pt x="2725446" y="1407270"/>
                  <a:pt x="2778196" y="1384663"/>
                </a:cubicBezTo>
                <a:cubicBezTo>
                  <a:pt x="2790128" y="1379549"/>
                  <a:pt x="2800977" y="1372067"/>
                  <a:pt x="2813031" y="1367246"/>
                </a:cubicBezTo>
                <a:cubicBezTo>
                  <a:pt x="2830077" y="1360428"/>
                  <a:pt x="2865282" y="1349829"/>
                  <a:pt x="2865282" y="1349829"/>
                </a:cubicBezTo>
                <a:cubicBezTo>
                  <a:pt x="2873747" y="1344186"/>
                  <a:pt x="2903667" y="1320930"/>
                  <a:pt x="2917533" y="1323703"/>
                </a:cubicBezTo>
                <a:cubicBezTo>
                  <a:pt x="2926362" y="1325469"/>
                  <a:pt x="2950780" y="1363674"/>
                  <a:pt x="2952368" y="1367246"/>
                </a:cubicBezTo>
                <a:cubicBezTo>
                  <a:pt x="2959824" y="1384023"/>
                  <a:pt x="2962329" y="1402720"/>
                  <a:pt x="2969785" y="1419497"/>
                </a:cubicBezTo>
                <a:cubicBezTo>
                  <a:pt x="2974036" y="1429061"/>
                  <a:pt x="2982521" y="1436261"/>
                  <a:pt x="2987202" y="1445623"/>
                </a:cubicBezTo>
                <a:cubicBezTo>
                  <a:pt x="3023283" y="1517787"/>
                  <a:pt x="2990717" y="1462534"/>
                  <a:pt x="3013328" y="1515292"/>
                </a:cubicBezTo>
                <a:cubicBezTo>
                  <a:pt x="3018442" y="1527224"/>
                  <a:pt x="3024939" y="1538515"/>
                  <a:pt x="3030745" y="1550126"/>
                </a:cubicBezTo>
                <a:cubicBezTo>
                  <a:pt x="3052223" y="1636043"/>
                  <a:pt x="3023595" y="1546918"/>
                  <a:pt x="3056871" y="1602377"/>
                </a:cubicBezTo>
                <a:cubicBezTo>
                  <a:pt x="3061594" y="1610248"/>
                  <a:pt x="3061963" y="1620066"/>
                  <a:pt x="3065579" y="1628503"/>
                </a:cubicBezTo>
                <a:cubicBezTo>
                  <a:pt x="3070693" y="1640435"/>
                  <a:pt x="3077882" y="1651405"/>
                  <a:pt x="3082996" y="1663337"/>
                </a:cubicBezTo>
                <a:cubicBezTo>
                  <a:pt x="3121438" y="1753033"/>
                  <a:pt x="3051358" y="1608769"/>
                  <a:pt x="3109122" y="1724297"/>
                </a:cubicBezTo>
                <a:lnTo>
                  <a:pt x="3030745" y="1776549"/>
                </a:lnTo>
                <a:cubicBezTo>
                  <a:pt x="3022036" y="1782355"/>
                  <a:pt x="3014773" y="1791428"/>
                  <a:pt x="3004619" y="1793966"/>
                </a:cubicBezTo>
                <a:cubicBezTo>
                  <a:pt x="2979613" y="1800217"/>
                  <a:pt x="2938741" y="1809488"/>
                  <a:pt x="2917533" y="1820092"/>
                </a:cubicBezTo>
                <a:cubicBezTo>
                  <a:pt x="2887185" y="1835266"/>
                  <a:pt x="2872514" y="1843807"/>
                  <a:pt x="2839156" y="1854926"/>
                </a:cubicBezTo>
                <a:cubicBezTo>
                  <a:pt x="2808364" y="1865190"/>
                  <a:pt x="2775086" y="1867811"/>
                  <a:pt x="2743362" y="1872343"/>
                </a:cubicBezTo>
                <a:cubicBezTo>
                  <a:pt x="2734653" y="1878149"/>
                  <a:pt x="2727036" y="1886085"/>
                  <a:pt x="2717236" y="1889760"/>
                </a:cubicBezTo>
                <a:cubicBezTo>
                  <a:pt x="2703377" y="1894957"/>
                  <a:pt x="2688053" y="1894879"/>
                  <a:pt x="2673693" y="1898469"/>
                </a:cubicBezTo>
                <a:cubicBezTo>
                  <a:pt x="2664788" y="1900695"/>
                  <a:pt x="2656473" y="1904951"/>
                  <a:pt x="2647568" y="1907177"/>
                </a:cubicBezTo>
                <a:cubicBezTo>
                  <a:pt x="2633208" y="1910767"/>
                  <a:pt x="2618305" y="1911991"/>
                  <a:pt x="2604025" y="1915886"/>
                </a:cubicBezTo>
                <a:cubicBezTo>
                  <a:pt x="2586312" y="1920717"/>
                  <a:pt x="2569584" y="1928850"/>
                  <a:pt x="2551773" y="1933303"/>
                </a:cubicBezTo>
                <a:cubicBezTo>
                  <a:pt x="2540162" y="1936206"/>
                  <a:pt x="2528294" y="1938227"/>
                  <a:pt x="2516939" y="1942012"/>
                </a:cubicBezTo>
                <a:cubicBezTo>
                  <a:pt x="2502109" y="1946955"/>
                  <a:pt x="2488033" y="1953940"/>
                  <a:pt x="2473396" y="1959429"/>
                </a:cubicBezTo>
                <a:cubicBezTo>
                  <a:pt x="2464801" y="1962652"/>
                  <a:pt x="2455866" y="1964914"/>
                  <a:pt x="2447271" y="1968137"/>
                </a:cubicBezTo>
                <a:cubicBezTo>
                  <a:pt x="2432634" y="1973626"/>
                  <a:pt x="2418558" y="1980611"/>
                  <a:pt x="2403728" y="1985554"/>
                </a:cubicBezTo>
                <a:cubicBezTo>
                  <a:pt x="2392373" y="1989339"/>
                  <a:pt x="2380401" y="1990975"/>
                  <a:pt x="2368893" y="1994263"/>
                </a:cubicBezTo>
                <a:cubicBezTo>
                  <a:pt x="2308866" y="2011414"/>
                  <a:pt x="2384814" y="1995965"/>
                  <a:pt x="2290516" y="2011680"/>
                </a:cubicBezTo>
                <a:cubicBezTo>
                  <a:pt x="2273099" y="2020389"/>
                  <a:pt x="2255410" y="2028574"/>
                  <a:pt x="2238265" y="2037806"/>
                </a:cubicBezTo>
                <a:cubicBezTo>
                  <a:pt x="2217659" y="2048902"/>
                  <a:pt x="2198611" y="2062955"/>
                  <a:pt x="2177305" y="2072640"/>
                </a:cubicBezTo>
                <a:cubicBezTo>
                  <a:pt x="2166409" y="2077593"/>
                  <a:pt x="2154082" y="2078446"/>
                  <a:pt x="2142471" y="2081349"/>
                </a:cubicBezTo>
                <a:cubicBezTo>
                  <a:pt x="2021351" y="2154019"/>
                  <a:pt x="2173911" y="2065628"/>
                  <a:pt x="2055385" y="2124892"/>
                </a:cubicBezTo>
                <a:cubicBezTo>
                  <a:pt x="2046024" y="2129573"/>
                  <a:pt x="2038621" y="2137628"/>
                  <a:pt x="2029259" y="2142309"/>
                </a:cubicBezTo>
                <a:cubicBezTo>
                  <a:pt x="1970003" y="2171936"/>
                  <a:pt x="2040779" y="2123134"/>
                  <a:pt x="1968299" y="2168434"/>
                </a:cubicBezTo>
                <a:cubicBezTo>
                  <a:pt x="1955991" y="2176127"/>
                  <a:pt x="1946067" y="2187359"/>
                  <a:pt x="1933465" y="2194560"/>
                </a:cubicBezTo>
                <a:cubicBezTo>
                  <a:pt x="1925495" y="2199115"/>
                  <a:pt x="1915777" y="2199653"/>
                  <a:pt x="1907339" y="2203269"/>
                </a:cubicBezTo>
                <a:cubicBezTo>
                  <a:pt x="1895407" y="2208383"/>
                  <a:pt x="1883718" y="2214145"/>
                  <a:pt x="1872505" y="2220686"/>
                </a:cubicBezTo>
                <a:cubicBezTo>
                  <a:pt x="1848850" y="2234485"/>
                  <a:pt x="1828816" y="2255569"/>
                  <a:pt x="1802836" y="2264229"/>
                </a:cubicBezTo>
                <a:cubicBezTo>
                  <a:pt x="1718764" y="2292252"/>
                  <a:pt x="1849457" y="2247321"/>
                  <a:pt x="1741876" y="2290354"/>
                </a:cubicBezTo>
                <a:cubicBezTo>
                  <a:pt x="1724830" y="2297173"/>
                  <a:pt x="1704901" y="2297588"/>
                  <a:pt x="1689625" y="2307772"/>
                </a:cubicBezTo>
                <a:cubicBezTo>
                  <a:pt x="1647296" y="2335991"/>
                  <a:pt x="1655770" y="2333651"/>
                  <a:pt x="1585122" y="2351314"/>
                </a:cubicBezTo>
                <a:lnTo>
                  <a:pt x="1515453" y="2368732"/>
                </a:lnTo>
                <a:cubicBezTo>
                  <a:pt x="1449866" y="2412458"/>
                  <a:pt x="1533222" y="2361117"/>
                  <a:pt x="1454493" y="2394857"/>
                </a:cubicBezTo>
                <a:cubicBezTo>
                  <a:pt x="1444873" y="2398980"/>
                  <a:pt x="1437729" y="2407593"/>
                  <a:pt x="1428368" y="2412274"/>
                </a:cubicBezTo>
                <a:cubicBezTo>
                  <a:pt x="1420157" y="2416379"/>
                  <a:pt x="1410453" y="2416878"/>
                  <a:pt x="1402242" y="2420983"/>
                </a:cubicBezTo>
                <a:cubicBezTo>
                  <a:pt x="1334712" y="2454748"/>
                  <a:pt x="1415660" y="2425218"/>
                  <a:pt x="1349991" y="2447109"/>
                </a:cubicBezTo>
                <a:cubicBezTo>
                  <a:pt x="1339083" y="2458016"/>
                  <a:pt x="1325827" y="2476464"/>
                  <a:pt x="1306448" y="2473234"/>
                </a:cubicBezTo>
                <a:cubicBezTo>
                  <a:pt x="1296124" y="2471513"/>
                  <a:pt x="1289031" y="2461623"/>
                  <a:pt x="1280322" y="2455817"/>
                </a:cubicBezTo>
                <a:cubicBezTo>
                  <a:pt x="1260547" y="2396495"/>
                  <a:pt x="1285449" y="2469493"/>
                  <a:pt x="1254196" y="2386149"/>
                </a:cubicBezTo>
                <a:cubicBezTo>
                  <a:pt x="1250973" y="2377554"/>
                  <a:pt x="1249593" y="2368234"/>
                  <a:pt x="1245488" y="2360023"/>
                </a:cubicBezTo>
                <a:cubicBezTo>
                  <a:pt x="1240807" y="2350661"/>
                  <a:pt x="1232322" y="2343461"/>
                  <a:pt x="1228071" y="2333897"/>
                </a:cubicBezTo>
                <a:cubicBezTo>
                  <a:pt x="1220614" y="2317120"/>
                  <a:pt x="1215106" y="2299457"/>
                  <a:pt x="1210653" y="2281646"/>
                </a:cubicBezTo>
                <a:cubicBezTo>
                  <a:pt x="1207750" y="2270035"/>
                  <a:pt x="1207297" y="2257517"/>
                  <a:pt x="1201945" y="2246812"/>
                </a:cubicBezTo>
                <a:cubicBezTo>
                  <a:pt x="1198273" y="2239468"/>
                  <a:pt x="1189082" y="2236226"/>
                  <a:pt x="1184528" y="2229394"/>
                </a:cubicBezTo>
                <a:cubicBezTo>
                  <a:pt x="1177327" y="2218592"/>
                  <a:pt x="1172917" y="2206171"/>
                  <a:pt x="1167111" y="2194560"/>
                </a:cubicBezTo>
                <a:cubicBezTo>
                  <a:pt x="1160740" y="2162709"/>
                  <a:pt x="1155716" y="2128229"/>
                  <a:pt x="1140985" y="2098766"/>
                </a:cubicBezTo>
                <a:cubicBezTo>
                  <a:pt x="1135179" y="2087155"/>
                  <a:pt x="1128682" y="2075864"/>
                  <a:pt x="1123568" y="2063932"/>
                </a:cubicBezTo>
                <a:cubicBezTo>
                  <a:pt x="1113525" y="2040498"/>
                  <a:pt x="1111263" y="2019825"/>
                  <a:pt x="1106151" y="1994263"/>
                </a:cubicBezTo>
                <a:cubicBezTo>
                  <a:pt x="1109054" y="1985554"/>
                  <a:pt x="1108368" y="1974628"/>
                  <a:pt x="1114859" y="1968137"/>
                </a:cubicBezTo>
                <a:cubicBezTo>
                  <a:pt x="1121350" y="1961646"/>
                  <a:pt x="1132961" y="1963887"/>
                  <a:pt x="1140985" y="1959429"/>
                </a:cubicBezTo>
                <a:cubicBezTo>
                  <a:pt x="1159284" y="1949263"/>
                  <a:pt x="1175819" y="1936206"/>
                  <a:pt x="1193236" y="1924594"/>
                </a:cubicBezTo>
                <a:lnTo>
                  <a:pt x="1245488" y="1889760"/>
                </a:lnTo>
                <a:cubicBezTo>
                  <a:pt x="1264993" y="1876757"/>
                  <a:pt x="1289169" y="1861336"/>
                  <a:pt x="1306448" y="1846217"/>
                </a:cubicBezTo>
                <a:cubicBezTo>
                  <a:pt x="1374024" y="1787088"/>
                  <a:pt x="1311467" y="1831259"/>
                  <a:pt x="1367408" y="1793966"/>
                </a:cubicBezTo>
                <a:cubicBezTo>
                  <a:pt x="1373214" y="1785257"/>
                  <a:pt x="1378125" y="1775881"/>
                  <a:pt x="1384825" y="1767840"/>
                </a:cubicBezTo>
                <a:cubicBezTo>
                  <a:pt x="1392709" y="1758379"/>
                  <a:pt x="1404119" y="1751961"/>
                  <a:pt x="1410951" y="1741714"/>
                </a:cubicBezTo>
                <a:cubicBezTo>
                  <a:pt x="1461364" y="1666095"/>
                  <a:pt x="1362438" y="1772810"/>
                  <a:pt x="1445785" y="1689463"/>
                </a:cubicBezTo>
                <a:cubicBezTo>
                  <a:pt x="1470453" y="1615453"/>
                  <a:pt x="1436049" y="1705690"/>
                  <a:pt x="1471911" y="1645920"/>
                </a:cubicBezTo>
                <a:cubicBezTo>
                  <a:pt x="1476634" y="1638049"/>
                  <a:pt x="1476514" y="1628005"/>
                  <a:pt x="1480619" y="1619794"/>
                </a:cubicBezTo>
                <a:cubicBezTo>
                  <a:pt x="1485300" y="1610433"/>
                  <a:pt x="1492230" y="1602377"/>
                  <a:pt x="1498036" y="1593669"/>
                </a:cubicBezTo>
                <a:cubicBezTo>
                  <a:pt x="1500939" y="1582057"/>
                  <a:pt x="1502542" y="1570041"/>
                  <a:pt x="1506745" y="1558834"/>
                </a:cubicBezTo>
                <a:cubicBezTo>
                  <a:pt x="1530533" y="1495400"/>
                  <a:pt x="1518455" y="1550734"/>
                  <a:pt x="1532871" y="1497874"/>
                </a:cubicBezTo>
                <a:cubicBezTo>
                  <a:pt x="1548627" y="1440103"/>
                  <a:pt x="1548841" y="1435443"/>
                  <a:pt x="1558996" y="1384663"/>
                </a:cubicBezTo>
                <a:cubicBezTo>
                  <a:pt x="1556093" y="1271452"/>
                  <a:pt x="1555550" y="1158155"/>
                  <a:pt x="1550288" y="1045029"/>
                </a:cubicBezTo>
                <a:cubicBezTo>
                  <a:pt x="1549732" y="1033073"/>
                  <a:pt x="1545782" y="1021401"/>
                  <a:pt x="1541579" y="1010194"/>
                </a:cubicBezTo>
                <a:cubicBezTo>
                  <a:pt x="1537021" y="998039"/>
                  <a:pt x="1529968" y="986971"/>
                  <a:pt x="1524162" y="975360"/>
                </a:cubicBezTo>
                <a:cubicBezTo>
                  <a:pt x="1518178" y="945442"/>
                  <a:pt x="1514941" y="925670"/>
                  <a:pt x="1506745" y="896983"/>
                </a:cubicBezTo>
                <a:cubicBezTo>
                  <a:pt x="1504223" y="888156"/>
                  <a:pt x="1500451" y="879713"/>
                  <a:pt x="1498036" y="870857"/>
                </a:cubicBezTo>
                <a:cubicBezTo>
                  <a:pt x="1491738" y="847763"/>
                  <a:pt x="1497545" y="818115"/>
                  <a:pt x="1480619" y="801189"/>
                </a:cubicBezTo>
                <a:cubicBezTo>
                  <a:pt x="1471910" y="792480"/>
                  <a:pt x="1461651" y="785085"/>
                  <a:pt x="1454493" y="775063"/>
                </a:cubicBezTo>
                <a:cubicBezTo>
                  <a:pt x="1446947" y="764499"/>
                  <a:pt x="1443517" y="751500"/>
                  <a:pt x="1437076" y="740229"/>
                </a:cubicBezTo>
                <a:cubicBezTo>
                  <a:pt x="1431883" y="731142"/>
                  <a:pt x="1425465" y="722812"/>
                  <a:pt x="1419659" y="714103"/>
                </a:cubicBezTo>
                <a:cubicBezTo>
                  <a:pt x="1403009" y="664149"/>
                  <a:pt x="1422224" y="708814"/>
                  <a:pt x="1393533" y="670560"/>
                </a:cubicBezTo>
                <a:cubicBezTo>
                  <a:pt x="1343089" y="603303"/>
                  <a:pt x="1382636" y="630278"/>
                  <a:pt x="1323865" y="600892"/>
                </a:cubicBezTo>
                <a:cubicBezTo>
                  <a:pt x="1294739" y="571765"/>
                  <a:pt x="1318771" y="593520"/>
                  <a:pt x="1280322" y="566057"/>
                </a:cubicBezTo>
                <a:cubicBezTo>
                  <a:pt x="1268511" y="557621"/>
                  <a:pt x="1258090" y="547133"/>
                  <a:pt x="1245488" y="539932"/>
                </a:cubicBezTo>
                <a:cubicBezTo>
                  <a:pt x="1224868" y="528149"/>
                  <a:pt x="1172595" y="524880"/>
                  <a:pt x="1158402" y="522514"/>
                </a:cubicBezTo>
                <a:cubicBezTo>
                  <a:pt x="1143802" y="520081"/>
                  <a:pt x="1129436" y="516378"/>
                  <a:pt x="1114859" y="513806"/>
                </a:cubicBezTo>
                <a:lnTo>
                  <a:pt x="1010356" y="496389"/>
                </a:lnTo>
                <a:cubicBezTo>
                  <a:pt x="894242" y="499292"/>
                  <a:pt x="777917" y="497538"/>
                  <a:pt x="662013" y="505097"/>
                </a:cubicBezTo>
                <a:cubicBezTo>
                  <a:pt x="643693" y="506292"/>
                  <a:pt x="609762" y="522514"/>
                  <a:pt x="609762" y="522514"/>
                </a:cubicBezTo>
                <a:cubicBezTo>
                  <a:pt x="601053" y="528320"/>
                  <a:pt x="592998" y="535251"/>
                  <a:pt x="583636" y="539932"/>
                </a:cubicBezTo>
                <a:cubicBezTo>
                  <a:pt x="575426" y="544037"/>
                  <a:pt x="564854" y="543132"/>
                  <a:pt x="557511" y="548640"/>
                </a:cubicBezTo>
                <a:cubicBezTo>
                  <a:pt x="541090" y="560956"/>
                  <a:pt x="531047" y="580797"/>
                  <a:pt x="513968" y="592183"/>
                </a:cubicBezTo>
                <a:lnTo>
                  <a:pt x="487842" y="609600"/>
                </a:lnTo>
                <a:cubicBezTo>
                  <a:pt x="482036" y="618309"/>
                  <a:pt x="475106" y="626365"/>
                  <a:pt x="470425" y="635726"/>
                </a:cubicBezTo>
                <a:cubicBezTo>
                  <a:pt x="466320" y="643937"/>
                  <a:pt x="464939" y="653257"/>
                  <a:pt x="461716" y="661852"/>
                </a:cubicBezTo>
                <a:cubicBezTo>
                  <a:pt x="456227" y="676489"/>
                  <a:pt x="450105" y="690880"/>
                  <a:pt x="444299" y="705394"/>
                </a:cubicBezTo>
                <a:cubicBezTo>
                  <a:pt x="441396" y="725714"/>
                  <a:pt x="435591" y="745828"/>
                  <a:pt x="435591" y="766354"/>
                </a:cubicBezTo>
                <a:cubicBezTo>
                  <a:pt x="435591" y="876780"/>
                  <a:pt x="429742" y="920056"/>
                  <a:pt x="453008" y="1001486"/>
                </a:cubicBezTo>
                <a:cubicBezTo>
                  <a:pt x="455530" y="1010312"/>
                  <a:pt x="457258" y="1019588"/>
                  <a:pt x="461716" y="1027612"/>
                </a:cubicBezTo>
                <a:cubicBezTo>
                  <a:pt x="471882" y="1045911"/>
                  <a:pt x="479134" y="1068251"/>
                  <a:pt x="496551" y="1079863"/>
                </a:cubicBezTo>
                <a:cubicBezTo>
                  <a:pt x="532923" y="1104112"/>
                  <a:pt x="515275" y="1089879"/>
                  <a:pt x="548802" y="1123406"/>
                </a:cubicBezTo>
                <a:cubicBezTo>
                  <a:pt x="531385" y="1135017"/>
                  <a:pt x="516859" y="1153163"/>
                  <a:pt x="496551" y="1158240"/>
                </a:cubicBezTo>
                <a:cubicBezTo>
                  <a:pt x="387647" y="1185467"/>
                  <a:pt x="523046" y="1150670"/>
                  <a:pt x="435591" y="1175657"/>
                </a:cubicBezTo>
                <a:cubicBezTo>
                  <a:pt x="424082" y="1178945"/>
                  <a:pt x="412265" y="1181078"/>
                  <a:pt x="400756" y="1184366"/>
                </a:cubicBezTo>
                <a:cubicBezTo>
                  <a:pt x="391930" y="1186888"/>
                  <a:pt x="383226" y="1189851"/>
                  <a:pt x="374631" y="1193074"/>
                </a:cubicBezTo>
                <a:cubicBezTo>
                  <a:pt x="359994" y="1198563"/>
                  <a:pt x="346320" y="1206977"/>
                  <a:pt x="331088" y="1210492"/>
                </a:cubicBezTo>
                <a:cubicBezTo>
                  <a:pt x="308284" y="1215755"/>
                  <a:pt x="284642" y="1216297"/>
                  <a:pt x="261419" y="1219200"/>
                </a:cubicBezTo>
                <a:cubicBezTo>
                  <a:pt x="244002" y="1225006"/>
                  <a:pt x="226979" y="1232164"/>
                  <a:pt x="209168" y="1236617"/>
                </a:cubicBezTo>
                <a:lnTo>
                  <a:pt x="139499" y="1254034"/>
                </a:lnTo>
                <a:cubicBezTo>
                  <a:pt x="117016" y="1239045"/>
                  <a:pt x="93623" y="1225918"/>
                  <a:pt x="78539" y="1201783"/>
                </a:cubicBezTo>
                <a:cubicBezTo>
                  <a:pt x="72196" y="1191634"/>
                  <a:pt x="74546" y="1177950"/>
                  <a:pt x="69831" y="1166949"/>
                </a:cubicBezTo>
                <a:cubicBezTo>
                  <a:pt x="65708" y="1157329"/>
                  <a:pt x="57606" y="1149911"/>
                  <a:pt x="52413" y="1140823"/>
                </a:cubicBezTo>
                <a:cubicBezTo>
                  <a:pt x="45972" y="1129552"/>
                  <a:pt x="39817" y="1118042"/>
                  <a:pt x="34996" y="1105989"/>
                </a:cubicBezTo>
                <a:cubicBezTo>
                  <a:pt x="-9041" y="995894"/>
                  <a:pt x="1613" y="895532"/>
                  <a:pt x="162" y="844732"/>
                </a:cubicBezTo>
                <a:close/>
              </a:path>
            </a:pathLst>
          </a:cu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895077" y="1755071"/>
                <a:ext cx="14346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077" y="1755071"/>
                <a:ext cx="1434688" cy="461665"/>
              </a:xfrm>
              <a:prstGeom prst="rect">
                <a:avLst/>
              </a:prstGeom>
              <a:blipFill>
                <a:blip r:embed="rId8"/>
                <a:stretch>
                  <a:fillRect l="-851" r="-851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6329765" y="1755071"/>
            <a:ext cx="0" cy="136912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734450" y="1718022"/>
                <a:ext cx="14336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450" y="1718022"/>
                <a:ext cx="1433662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4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47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"/>
              <p:cNvSpPr>
                <a:spLocks noChangeArrowheads="1"/>
              </p:cNvSpPr>
              <p:nvPr/>
            </p:nvSpPr>
            <p:spPr bwMode="auto">
              <a:xfrm>
                <a:off x="228600" y="0"/>
                <a:ext cx="7620000" cy="1143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3600" b="1" dirty="0" smtClean="0">
                    <a:solidFill>
                      <a:schemeClr val="accent1"/>
                    </a:solidFill>
                  </a:rPr>
                  <a:t>         </a:t>
                </a:r>
                <a:r>
                  <a:rPr lang="en-US" altLang="en-US" sz="3600" b="1" dirty="0">
                    <a:solidFill>
                      <a:schemeClr val="accent2"/>
                    </a:solidFill>
                  </a:rPr>
                  <a:t>Probability of </a:t>
                </a:r>
                <a:r>
                  <a:rPr lang="en-US" altLang="en-US" sz="3600" b="1" dirty="0" smtClean="0">
                    <a:solidFill>
                      <a:schemeClr val="accent2"/>
                    </a:solidFill>
                  </a:rPr>
                  <a:t>Type-II error </a:t>
                </a:r>
                <a14:m>
                  <m:oMath xmlns:m="http://schemas.openxmlformats.org/officeDocument/2006/math">
                    <m:r>
                      <a:rPr lang="en-US" altLang="en-US" sz="3600" b="1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en-US" sz="3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altLang="en-US" sz="3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3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0"/>
                <a:ext cx="7620000" cy="1143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1828800" y="974408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2000" y="1752600"/>
                <a:ext cx="743777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K</a:t>
                </a:r>
                <a:r>
                  <a:rPr lang="en-US" dirty="0" smtClean="0"/>
                  <a:t>nowledge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 is critical for obtaining the pdf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However, for type-II error,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is false.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Hence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≠50</m:t>
                    </m:r>
                  </m:oMath>
                </a14:m>
                <a:r>
                  <a:rPr lang="en-US" dirty="0" smtClean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</a:t>
                </a:r>
                <a:r>
                  <a:rPr lang="en-US" dirty="0" smtClean="0"/>
                  <a:t>e obtain the probability of type-II error for specific values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. 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752600"/>
                <a:ext cx="7437770" cy="3046988"/>
              </a:xfrm>
              <a:prstGeom prst="rect">
                <a:avLst/>
              </a:prstGeom>
              <a:blipFill>
                <a:blip r:embed="rId3"/>
                <a:stretch>
                  <a:fillRect l="-1066" t="-1603" b="-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48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90600" y="0"/>
            <a:ext cx="685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              </a:t>
            </a:r>
            <a:r>
              <a:rPr lang="en-US" altLang="en-US" sz="3600" b="1" dirty="0" smtClean="0">
                <a:solidFill>
                  <a:schemeClr val="accent2"/>
                </a:solidFill>
              </a:rPr>
              <a:t>Type-I  error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1828800" y="974408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37832"/>
            <a:ext cx="8382000" cy="402731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221736" y="4450392"/>
            <a:ext cx="129389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7800" y="4514088"/>
            <a:ext cx="7239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285744" y="3867912"/>
            <a:ext cx="0" cy="62788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84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49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90600" y="0"/>
            <a:ext cx="685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              </a:t>
            </a:r>
            <a:r>
              <a:rPr lang="en-US" altLang="en-US" sz="3600" b="1" dirty="0" smtClean="0">
                <a:solidFill>
                  <a:schemeClr val="accent2"/>
                </a:solidFill>
              </a:rPr>
              <a:t>Type-I  error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1828800" y="974408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37832"/>
            <a:ext cx="8382000" cy="402731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221736" y="4450392"/>
            <a:ext cx="129389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7800" y="4514088"/>
            <a:ext cx="7239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285744" y="3867912"/>
            <a:ext cx="0" cy="62788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3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762000"/>
            <a:ext cx="6386157" cy="52490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766907" y="290348"/>
                <a:ext cx="37862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chemeClr val="accent1"/>
                    </a:solidFill>
                  </a:rPr>
                  <a:t>Dot diagram for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acc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907" y="290348"/>
                <a:ext cx="3786293" cy="646331"/>
              </a:xfrm>
              <a:prstGeom prst="rect">
                <a:avLst/>
              </a:prstGeom>
              <a:blipFill>
                <a:blip r:embed="rId3"/>
                <a:stretch>
                  <a:fillRect l="-4992" t="-1509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2133204" y="936679"/>
            <a:ext cx="5181600" cy="2438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191000" y="1676400"/>
            <a:ext cx="0" cy="3505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50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50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"/>
              <p:cNvSpPr>
                <a:spLocks noChangeArrowheads="1"/>
              </p:cNvSpPr>
              <p:nvPr/>
            </p:nvSpPr>
            <p:spPr bwMode="auto">
              <a:xfrm>
                <a:off x="228600" y="0"/>
                <a:ext cx="7620000" cy="1143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3600" b="1" dirty="0" smtClean="0">
                    <a:solidFill>
                      <a:schemeClr val="accent1"/>
                    </a:solidFill>
                  </a:rPr>
                  <a:t>         </a:t>
                </a:r>
                <a:r>
                  <a:rPr lang="en-US" altLang="en-US" sz="3600" b="1" dirty="0">
                    <a:solidFill>
                      <a:schemeClr val="accent2"/>
                    </a:solidFill>
                  </a:rPr>
                  <a:t>Probability of </a:t>
                </a:r>
                <a:r>
                  <a:rPr lang="en-US" altLang="en-US" sz="3600" b="1" dirty="0" smtClean="0">
                    <a:solidFill>
                      <a:schemeClr val="accent2"/>
                    </a:solidFill>
                  </a:rPr>
                  <a:t>Type-II error </a:t>
                </a:r>
                <a14:m>
                  <m:oMath xmlns:m="http://schemas.openxmlformats.org/officeDocument/2006/math">
                    <m:r>
                      <a:rPr lang="en-US" altLang="en-US" sz="3600" b="1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en-US" sz="3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altLang="en-US" sz="3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3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0"/>
                <a:ext cx="7620000" cy="1143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1828800" y="974408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46888" y="1143000"/>
            <a:ext cx="8928143" cy="2076450"/>
            <a:chOff x="246888" y="1143000"/>
            <a:chExt cx="8928143" cy="2076450"/>
          </a:xfrm>
        </p:grpSpPr>
        <p:pic>
          <p:nvPicPr>
            <p:cNvPr id="30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888" y="1143000"/>
              <a:ext cx="8382000" cy="2076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5029200" y="1655743"/>
                  <a:ext cx="143468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=50)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1655743"/>
                  <a:ext cx="1434688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426" r="-851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7741369" y="1655743"/>
                  <a:ext cx="1433662" cy="461665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6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1369" y="1655743"/>
                  <a:ext cx="1433662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/>
          <p:cNvGrpSpPr/>
          <p:nvPr/>
        </p:nvGrpSpPr>
        <p:grpSpPr>
          <a:xfrm>
            <a:off x="779462" y="3410341"/>
            <a:ext cx="7678738" cy="2435723"/>
            <a:chOff x="603242" y="2819400"/>
            <a:chExt cx="7678738" cy="2435723"/>
          </a:xfrm>
        </p:grpSpPr>
        <p:pic>
          <p:nvPicPr>
            <p:cNvPr id="39" name="Picture 1024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" b="29414"/>
            <a:stretch/>
          </p:blipFill>
          <p:spPr bwMode="auto">
            <a:xfrm>
              <a:off x="603242" y="2819400"/>
              <a:ext cx="7678738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3" name="Straight Arrow Connector 42"/>
            <p:cNvCxnSpPr/>
            <p:nvPr/>
          </p:nvCxnSpPr>
          <p:spPr>
            <a:xfrm>
              <a:off x="6781800" y="4191000"/>
              <a:ext cx="0" cy="685800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6561908" y="4748176"/>
                  <a:ext cx="43819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1908" y="4748176"/>
                  <a:ext cx="438197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/>
            <p:cNvCxnSpPr/>
            <p:nvPr/>
          </p:nvCxnSpPr>
          <p:spPr>
            <a:xfrm>
              <a:off x="5638800" y="4184028"/>
              <a:ext cx="0" cy="685800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5401490" y="4793458"/>
                  <a:ext cx="4678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1490" y="4793458"/>
                  <a:ext cx="467884" cy="461665"/>
                </a:xfrm>
                <a:prstGeom prst="rect">
                  <a:avLst/>
                </a:prstGeom>
                <a:blipFill>
                  <a:blip r:embed="rId8"/>
                  <a:stretch>
                    <a:fillRect r="-11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3932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51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"/>
              <p:cNvSpPr>
                <a:spLocks noChangeArrowheads="1"/>
              </p:cNvSpPr>
              <p:nvPr/>
            </p:nvSpPr>
            <p:spPr bwMode="auto">
              <a:xfrm>
                <a:off x="228600" y="0"/>
                <a:ext cx="7620000" cy="1143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3600" b="1" dirty="0" smtClean="0">
                    <a:solidFill>
                      <a:schemeClr val="accent1"/>
                    </a:solidFill>
                  </a:rPr>
                  <a:t>         </a:t>
                </a:r>
                <a:r>
                  <a:rPr lang="en-US" altLang="en-US" sz="3600" b="1" dirty="0">
                    <a:solidFill>
                      <a:schemeClr val="accent2"/>
                    </a:solidFill>
                  </a:rPr>
                  <a:t>Probability of </a:t>
                </a:r>
                <a:r>
                  <a:rPr lang="en-US" altLang="en-US" sz="3600" b="1" dirty="0" smtClean="0">
                    <a:solidFill>
                      <a:schemeClr val="accent2"/>
                    </a:solidFill>
                  </a:rPr>
                  <a:t>Type-II error </a:t>
                </a:r>
                <a14:m>
                  <m:oMath xmlns:m="http://schemas.openxmlformats.org/officeDocument/2006/math">
                    <m:r>
                      <a:rPr lang="en-US" altLang="en-US" sz="3600" b="1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en-US" sz="3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altLang="en-US" sz="3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3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0"/>
                <a:ext cx="7620000" cy="1143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1828800" y="974408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685800" y="1035978"/>
            <a:ext cx="7322558" cy="3429000"/>
            <a:chOff x="685800" y="2789884"/>
            <a:chExt cx="7315200" cy="357087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2789884"/>
              <a:ext cx="7315200" cy="3570870"/>
            </a:xfrm>
            <a:prstGeom prst="rect">
              <a:avLst/>
            </a:prstGeom>
          </p:spPr>
        </p:pic>
        <p:grpSp>
          <p:nvGrpSpPr>
            <p:cNvPr id="53" name="Group 52"/>
            <p:cNvGrpSpPr/>
            <p:nvPr/>
          </p:nvGrpSpPr>
          <p:grpSpPr>
            <a:xfrm>
              <a:off x="2819400" y="3962400"/>
              <a:ext cx="1295400" cy="2000266"/>
              <a:chOff x="2819400" y="3962400"/>
              <a:chExt cx="1295400" cy="2000266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V="1">
                <a:off x="3886200" y="4572000"/>
                <a:ext cx="0" cy="13852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>
              <a:xfrm>
                <a:off x="2819400" y="3962400"/>
                <a:ext cx="1295400" cy="2000266"/>
                <a:chOff x="2819400" y="3962400"/>
                <a:chExt cx="1295400" cy="2000266"/>
              </a:xfrm>
            </p:grpSpPr>
            <p:cxnSp>
              <p:nvCxnSpPr>
                <p:cNvPr id="11" name="Straight Connector 10"/>
                <p:cNvCxnSpPr/>
                <p:nvPr/>
              </p:nvCxnSpPr>
              <p:spPr>
                <a:xfrm flipV="1">
                  <a:off x="4114800" y="3962400"/>
                  <a:ext cx="0" cy="1981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flipV="1">
                  <a:off x="3657600" y="5105400"/>
                  <a:ext cx="0" cy="85180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3733800" y="4953000"/>
                  <a:ext cx="0" cy="10069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3810000" y="4724400"/>
                  <a:ext cx="0" cy="1235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 flipV="1">
                  <a:off x="3962400" y="4343400"/>
                  <a:ext cx="0" cy="1616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4038600" y="4114800"/>
                  <a:ext cx="0" cy="18478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V="1">
                  <a:off x="3581400" y="5257800"/>
                  <a:ext cx="0" cy="70486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3505200" y="5410200"/>
                  <a:ext cx="0" cy="5497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3429000" y="5531302"/>
                  <a:ext cx="0" cy="42862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3352800" y="5610233"/>
                  <a:ext cx="0" cy="34969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V="1">
                  <a:off x="3276600" y="5715000"/>
                  <a:ext cx="0" cy="24220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flipV="1">
                  <a:off x="3200400" y="5785079"/>
                  <a:ext cx="0" cy="17484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V="1">
                  <a:off x="3124200" y="5836102"/>
                  <a:ext cx="0" cy="12382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 flipV="1">
                  <a:off x="3048000" y="5872502"/>
                  <a:ext cx="0" cy="8742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flipV="1">
                  <a:off x="2971800" y="5898014"/>
                  <a:ext cx="0" cy="6191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V="1">
                  <a:off x="2895600" y="5928970"/>
                  <a:ext cx="0" cy="282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flipV="1">
                  <a:off x="2819400" y="5928970"/>
                  <a:ext cx="0" cy="3095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209800" y="6019243"/>
                <a:ext cx="3777060" cy="461665"/>
              </a:xfrm>
              <a:prstGeom prst="rect">
                <a:avLst/>
              </a:prstGeom>
              <a:solidFill>
                <a:srgbClr val="00CC99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(48.5≤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51.5)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6019243"/>
                <a:ext cx="3777060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/>
          <p:cNvGrpSpPr/>
          <p:nvPr/>
        </p:nvGrpSpPr>
        <p:grpSpPr>
          <a:xfrm>
            <a:off x="310896" y="1283628"/>
            <a:ext cx="5494056" cy="4498050"/>
            <a:chOff x="603242" y="-2567154"/>
            <a:chExt cx="7678738" cy="7822277"/>
          </a:xfrm>
        </p:grpSpPr>
        <p:pic>
          <p:nvPicPr>
            <p:cNvPr id="31" name="Picture 102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" b="29414"/>
            <a:stretch/>
          </p:blipFill>
          <p:spPr bwMode="auto">
            <a:xfrm>
              <a:off x="603242" y="2819400"/>
              <a:ext cx="7678738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2" name="Straight Arrow Connector 31"/>
            <p:cNvCxnSpPr/>
            <p:nvPr/>
          </p:nvCxnSpPr>
          <p:spPr>
            <a:xfrm>
              <a:off x="6425626" y="-2567154"/>
              <a:ext cx="0" cy="7341906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180884" y="4714255"/>
                  <a:ext cx="438197" cy="461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0884" y="4714255"/>
                  <a:ext cx="438197" cy="461666"/>
                </a:xfrm>
                <a:prstGeom prst="rect">
                  <a:avLst/>
                </a:prstGeom>
                <a:blipFill>
                  <a:blip r:embed="rId6"/>
                  <a:stretch>
                    <a:fillRect l="-5882" r="-15686" b="-88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/>
            <p:cNvCxnSpPr/>
            <p:nvPr/>
          </p:nvCxnSpPr>
          <p:spPr>
            <a:xfrm>
              <a:off x="5638800" y="4184028"/>
              <a:ext cx="0" cy="685800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5401490" y="4793458"/>
                  <a:ext cx="4678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1490" y="4793458"/>
                  <a:ext cx="467884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11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Straight Connector 8"/>
          <p:cNvCxnSpPr/>
          <p:nvPr/>
        </p:nvCxnSpPr>
        <p:spPr>
          <a:xfrm>
            <a:off x="3067313" y="1035978"/>
            <a:ext cx="304" cy="4526622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500830" y="1434918"/>
                <a:ext cx="2958310" cy="1437060"/>
              </a:xfrm>
              <a:prstGeom prst="rect">
                <a:avLst/>
              </a:prstGeom>
              <a:solidFill>
                <a:srgbClr val="FF7D7D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ea typeface="Cambria Math" panose="02040503050406030204" pitchFamily="18" charset="0"/>
                  </a:rPr>
                  <a:t>E(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=52</m:t>
                    </m:r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r>
                  <a:rPr lang="en-US" dirty="0" smtClean="0"/>
                  <a:t>V</a:t>
                </a:r>
                <a:r>
                  <a:rPr lang="en-US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2.5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=No. of observations</a:t>
                </a:r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830" y="1434918"/>
                <a:ext cx="2958310" cy="1437060"/>
              </a:xfrm>
              <a:prstGeom prst="rect">
                <a:avLst/>
              </a:prstGeom>
              <a:blipFill>
                <a:blip r:embed="rId8"/>
                <a:stretch>
                  <a:fillRect l="-3086" t="-3390" r="-1646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/>
          <p:cNvSpPr/>
          <p:nvPr/>
        </p:nvSpPr>
        <p:spPr>
          <a:xfrm>
            <a:off x="2041974" y="1300599"/>
            <a:ext cx="2076276" cy="3842901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804849" y="5460165"/>
                <a:ext cx="5725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849" y="5460165"/>
                <a:ext cx="572529" cy="461665"/>
              </a:xfrm>
              <a:prstGeom prst="rect">
                <a:avLst/>
              </a:prstGeom>
              <a:blipFill>
                <a:blip r:embed="rId9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344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52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"/>
              <p:cNvSpPr>
                <a:spLocks noChangeArrowheads="1"/>
              </p:cNvSpPr>
              <p:nvPr/>
            </p:nvSpPr>
            <p:spPr bwMode="auto">
              <a:xfrm>
                <a:off x="228600" y="0"/>
                <a:ext cx="7620000" cy="1143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3600" b="1" dirty="0" smtClean="0">
                    <a:solidFill>
                      <a:schemeClr val="accent1"/>
                    </a:solidFill>
                  </a:rPr>
                  <a:t>         </a:t>
                </a:r>
                <a:r>
                  <a:rPr lang="en-US" altLang="en-US" sz="3600" b="1" dirty="0">
                    <a:solidFill>
                      <a:schemeClr val="accent2"/>
                    </a:solidFill>
                  </a:rPr>
                  <a:t>Probability of </a:t>
                </a:r>
                <a:r>
                  <a:rPr lang="en-US" altLang="en-US" sz="3600" b="1" dirty="0" smtClean="0">
                    <a:solidFill>
                      <a:schemeClr val="accent2"/>
                    </a:solidFill>
                  </a:rPr>
                  <a:t>Type-II error </a:t>
                </a:r>
                <a14:m>
                  <m:oMath xmlns:m="http://schemas.openxmlformats.org/officeDocument/2006/math">
                    <m:r>
                      <a:rPr lang="en-US" altLang="en-US" sz="3600" b="1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en-US" sz="3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altLang="en-US" sz="3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3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0"/>
                <a:ext cx="7620000" cy="1143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1828800" y="974408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685800" y="1035978"/>
            <a:ext cx="7322558" cy="3429000"/>
            <a:chOff x="685800" y="2789884"/>
            <a:chExt cx="7315200" cy="357087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2789884"/>
              <a:ext cx="7315200" cy="3570870"/>
            </a:xfrm>
            <a:prstGeom prst="rect">
              <a:avLst/>
            </a:prstGeom>
          </p:spPr>
        </p:pic>
        <p:grpSp>
          <p:nvGrpSpPr>
            <p:cNvPr id="53" name="Group 52"/>
            <p:cNvGrpSpPr/>
            <p:nvPr/>
          </p:nvGrpSpPr>
          <p:grpSpPr>
            <a:xfrm>
              <a:off x="2819400" y="3962400"/>
              <a:ext cx="1295400" cy="2000266"/>
              <a:chOff x="2819400" y="3962400"/>
              <a:chExt cx="1295400" cy="2000266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flipV="1">
                <a:off x="3886200" y="4572000"/>
                <a:ext cx="0" cy="13852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>
              <a:xfrm>
                <a:off x="2819400" y="3962400"/>
                <a:ext cx="1295400" cy="2000266"/>
                <a:chOff x="2819400" y="3962400"/>
                <a:chExt cx="1295400" cy="2000266"/>
              </a:xfrm>
            </p:grpSpPr>
            <p:cxnSp>
              <p:nvCxnSpPr>
                <p:cNvPr id="11" name="Straight Connector 10"/>
                <p:cNvCxnSpPr/>
                <p:nvPr/>
              </p:nvCxnSpPr>
              <p:spPr>
                <a:xfrm flipV="1">
                  <a:off x="4114800" y="3962400"/>
                  <a:ext cx="0" cy="1981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flipV="1">
                  <a:off x="3657600" y="5105400"/>
                  <a:ext cx="0" cy="85180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3733800" y="4953000"/>
                  <a:ext cx="0" cy="10069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3810000" y="4724400"/>
                  <a:ext cx="0" cy="1235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 flipV="1">
                  <a:off x="3962400" y="4343400"/>
                  <a:ext cx="0" cy="16165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4038600" y="4114800"/>
                  <a:ext cx="0" cy="18478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V="1">
                  <a:off x="3581400" y="5257800"/>
                  <a:ext cx="0" cy="70486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3505200" y="5410200"/>
                  <a:ext cx="0" cy="54972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3429000" y="5531302"/>
                  <a:ext cx="0" cy="42862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3352800" y="5610233"/>
                  <a:ext cx="0" cy="34969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V="1">
                  <a:off x="3276600" y="5715000"/>
                  <a:ext cx="0" cy="24220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flipV="1">
                  <a:off x="3200400" y="5785079"/>
                  <a:ext cx="0" cy="17484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V="1">
                  <a:off x="3124200" y="5836102"/>
                  <a:ext cx="0" cy="12382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 flipV="1">
                  <a:off x="3048000" y="5872502"/>
                  <a:ext cx="0" cy="8742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flipV="1">
                  <a:off x="2971800" y="5898014"/>
                  <a:ext cx="0" cy="6191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V="1">
                  <a:off x="2895600" y="5928970"/>
                  <a:ext cx="0" cy="282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flipV="1">
                  <a:off x="2819400" y="5928970"/>
                  <a:ext cx="0" cy="3095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/>
          <p:cNvGrpSpPr/>
          <p:nvPr/>
        </p:nvGrpSpPr>
        <p:grpSpPr>
          <a:xfrm>
            <a:off x="310896" y="1283628"/>
            <a:ext cx="5494056" cy="4498050"/>
            <a:chOff x="603242" y="-2567154"/>
            <a:chExt cx="7678738" cy="7822277"/>
          </a:xfrm>
        </p:grpSpPr>
        <p:pic>
          <p:nvPicPr>
            <p:cNvPr id="31" name="Picture 102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" b="29414"/>
            <a:stretch/>
          </p:blipFill>
          <p:spPr bwMode="auto">
            <a:xfrm>
              <a:off x="603242" y="2819400"/>
              <a:ext cx="7678738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2" name="Straight Arrow Connector 31"/>
            <p:cNvCxnSpPr/>
            <p:nvPr/>
          </p:nvCxnSpPr>
          <p:spPr>
            <a:xfrm>
              <a:off x="6425626" y="-2567154"/>
              <a:ext cx="0" cy="7341906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180884" y="4714255"/>
                  <a:ext cx="438197" cy="461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0884" y="4714255"/>
                  <a:ext cx="438197" cy="461666"/>
                </a:xfrm>
                <a:prstGeom prst="rect">
                  <a:avLst/>
                </a:prstGeom>
                <a:blipFill>
                  <a:blip r:embed="rId6"/>
                  <a:stretch>
                    <a:fillRect l="-5882" r="-15686" b="-88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/>
            <p:cNvCxnSpPr/>
            <p:nvPr/>
          </p:nvCxnSpPr>
          <p:spPr>
            <a:xfrm>
              <a:off x="5638800" y="4184028"/>
              <a:ext cx="0" cy="685800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5401490" y="4793458"/>
                  <a:ext cx="4678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1490" y="4793458"/>
                  <a:ext cx="467884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11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Straight Connector 8"/>
          <p:cNvCxnSpPr/>
          <p:nvPr/>
        </p:nvCxnSpPr>
        <p:spPr>
          <a:xfrm>
            <a:off x="3067313" y="1035978"/>
            <a:ext cx="304" cy="4526622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717731" y="1095496"/>
                <a:ext cx="3439211" cy="1429750"/>
              </a:xfrm>
              <a:prstGeom prst="rect">
                <a:avLst/>
              </a:prstGeom>
              <a:solidFill>
                <a:srgbClr val="FF7D7D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=52</m:t>
                      </m:r>
                    </m:oMath>
                  </m:oMathPara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2.5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=0.79</m:t>
                      </m:r>
                    </m:oMath>
                  </m:oMathPara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=No. of observations=10</a:t>
                </a:r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731" y="1095496"/>
                <a:ext cx="3439211" cy="1429750"/>
              </a:xfrm>
              <a:prstGeom prst="rect">
                <a:avLst/>
              </a:prstGeom>
              <a:blipFill>
                <a:blip r:embed="rId8"/>
                <a:stretch>
                  <a:fillRect r="-1241" b="-9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/>
          <p:cNvSpPr/>
          <p:nvPr/>
        </p:nvSpPr>
        <p:spPr>
          <a:xfrm>
            <a:off x="2041974" y="1300599"/>
            <a:ext cx="2076276" cy="3842901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804849" y="5460165"/>
                <a:ext cx="5725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849" y="5460165"/>
                <a:ext cx="572529" cy="461665"/>
              </a:xfrm>
              <a:prstGeom prst="rect">
                <a:avLst/>
              </a:prstGeom>
              <a:blipFill>
                <a:blip r:embed="rId9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80745" y="1098900"/>
                <a:ext cx="5405655" cy="2768835"/>
              </a:xfrm>
              <a:prstGeom prst="rect">
                <a:avLst/>
              </a:prstGeom>
              <a:solidFill>
                <a:srgbClr val="00CC99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48.5≤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51.5</m:t>
                        </m:r>
                      </m:e>
                    </m:d>
                  </m:oMath>
                </a14:m>
                <a:r>
                  <a:rPr lang="en-US" dirty="0" smtClean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52,0.79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48.5−52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0.79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51.5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−52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0.79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−4.43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.633</m:t>
                        </m:r>
                      </m:e>
                    </m:d>
                  </m:oMath>
                </a14:m>
                <a:r>
                  <a:rPr lang="en-US" dirty="0" smtClean="0"/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=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−0.633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−0.633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=0.233</m:t>
                    </m:r>
                  </m:oMath>
                </a14:m>
                <a:r>
                  <a:rPr lang="en-US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5" y="1098900"/>
                <a:ext cx="5405655" cy="2768835"/>
              </a:xfrm>
              <a:prstGeom prst="rect">
                <a:avLst/>
              </a:prstGeom>
              <a:blipFill>
                <a:blip r:embed="rId10"/>
                <a:stretch>
                  <a:fillRect l="-902" t="-1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89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53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0" y="-27432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   “</a:t>
            </a:r>
            <a:r>
              <a:rPr lang="en-US" altLang="en-US" sz="3600" b="1" dirty="0" smtClean="0">
                <a:solidFill>
                  <a:schemeClr val="accent2"/>
                </a:solidFill>
              </a:rPr>
              <a:t>Weak conclusion”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2819400" y="1000956"/>
            <a:ext cx="3733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8030" y="3844207"/>
            <a:ext cx="82511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Because the probability of Type-II error is dependent on the true </a:t>
            </a:r>
          </a:p>
          <a:p>
            <a:r>
              <a:rPr lang="en-US" dirty="0" smtClean="0"/>
              <a:t>value of the mean which is unknown, the acceptance of  null </a:t>
            </a:r>
          </a:p>
          <a:p>
            <a:r>
              <a:rPr lang="en-US" dirty="0" smtClean="0"/>
              <a:t>hypothesis is called “weak conclusion”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57200" y="1267789"/>
            <a:ext cx="8928143" cy="2076450"/>
            <a:chOff x="246888" y="1143000"/>
            <a:chExt cx="8928143" cy="2076450"/>
          </a:xfrm>
        </p:grpSpPr>
        <p:pic>
          <p:nvPicPr>
            <p:cNvPr id="8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888" y="1143000"/>
              <a:ext cx="8382000" cy="2076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029200" y="1655743"/>
                  <a:ext cx="143468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=50)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1655743"/>
                  <a:ext cx="1434688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851" r="-851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741369" y="1655743"/>
                  <a:ext cx="1433662" cy="461665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6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1369" y="1655743"/>
                  <a:ext cx="1433662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Rectangle 10"/>
          <p:cNvSpPr/>
          <p:nvPr/>
        </p:nvSpPr>
        <p:spPr>
          <a:xfrm>
            <a:off x="876300" y="2361165"/>
            <a:ext cx="7543800" cy="381000"/>
          </a:xfrm>
          <a:prstGeom prst="rect">
            <a:avLst/>
          </a:prstGeom>
          <a:solidFill>
            <a:srgbClr val="C0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45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54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2"/>
              <p:cNvSpPr>
                <a:spLocks noChangeArrowheads="1"/>
              </p:cNvSpPr>
              <p:nvPr/>
            </p:nvSpPr>
            <p:spPr bwMode="auto">
              <a:xfrm>
                <a:off x="1447800" y="0"/>
                <a:ext cx="7620000" cy="1143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3600" b="1" dirty="0" smtClean="0">
                    <a:solidFill>
                      <a:schemeClr val="accent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en-US" sz="3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altLang="en-US" sz="3200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altLang="en-US" sz="3200" b="1" dirty="0" smtClean="0">
                    <a:solidFill>
                      <a:schemeClr val="accent2"/>
                    </a:solidFill>
                  </a:rPr>
                  <a:t>as a function of </a:t>
                </a:r>
                <a14:m>
                  <m:oMath xmlns:m="http://schemas.openxmlformats.org/officeDocument/2006/math">
                    <m:r>
                      <a:rPr lang="en-US" altLang="en-US" sz="32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altLang="en-US" sz="3200" b="1" dirty="0" smtClean="0">
                    <a:solidFill>
                      <a:schemeClr val="accent2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32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altLang="en-US" sz="32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7800" y="0"/>
                <a:ext cx="7620000" cy="1143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ine 3"/>
          <p:cNvSpPr>
            <a:spLocks noChangeShapeType="1"/>
          </p:cNvSpPr>
          <p:nvPr/>
        </p:nvSpPr>
        <p:spPr bwMode="auto">
          <a:xfrm flipV="1">
            <a:off x="1981200" y="1008078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5385"/>
            <a:ext cx="9144000" cy="50830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62275" y="1524000"/>
            <a:ext cx="2133600" cy="4191000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76895" y="1564016"/>
                <a:ext cx="2086084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Power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895" y="1564016"/>
                <a:ext cx="2086084" cy="461665"/>
              </a:xfrm>
              <a:prstGeom prst="rect">
                <a:avLst/>
              </a:prstGeom>
              <a:blipFill>
                <a:blip r:embed="rId4"/>
                <a:stretch>
                  <a:fillRect l="-4678" t="-10667" r="-87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140103" y="6098441"/>
                <a:ext cx="5168594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Power to distinguish between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103" y="6098441"/>
                <a:ext cx="5168594" cy="461665"/>
              </a:xfrm>
              <a:prstGeom prst="rect">
                <a:avLst/>
              </a:prstGeom>
              <a:blipFill>
                <a:blip r:embed="rId5"/>
                <a:stretch>
                  <a:fillRect l="-176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360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55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447800" y="0"/>
            <a:ext cx="7620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“Power” to distinguish and sample size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1981200" y="1008078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49" y="761999"/>
            <a:ext cx="7108501" cy="5334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322320" y="1143000"/>
            <a:ext cx="1676400" cy="4370833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874255" y="5899464"/>
                <a:ext cx="5725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255" y="5899464"/>
                <a:ext cx="572529" cy="461665"/>
              </a:xfrm>
              <a:prstGeom prst="rect">
                <a:avLst/>
              </a:prstGeom>
              <a:blipFill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101037" y="5906728"/>
                <a:ext cx="313525" cy="265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037" y="5906728"/>
                <a:ext cx="313525" cy="265472"/>
              </a:xfrm>
              <a:prstGeom prst="rect">
                <a:avLst/>
              </a:prstGeom>
              <a:blipFill>
                <a:blip r:embed="rId4"/>
                <a:stretch>
                  <a:fillRect l="-5882" r="-15686" b="-88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934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56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49" y="761999"/>
            <a:ext cx="7108501" cy="5334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22320" y="1143000"/>
            <a:ext cx="1676400" cy="4370833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74255" y="5899464"/>
                <a:ext cx="5725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255" y="5899464"/>
                <a:ext cx="572529" cy="461665"/>
              </a:xfrm>
              <a:prstGeom prst="rect">
                <a:avLst/>
              </a:prstGeom>
              <a:blipFill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101037" y="5906728"/>
                <a:ext cx="313525" cy="265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037" y="5906728"/>
                <a:ext cx="313525" cy="265472"/>
              </a:xfrm>
              <a:prstGeom prst="rect">
                <a:avLst/>
              </a:prstGeom>
              <a:blipFill>
                <a:blip r:embed="rId4"/>
                <a:stretch>
                  <a:fillRect l="-5882" r="-15686" b="-88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835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57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49" y="761999"/>
            <a:ext cx="7108501" cy="5334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22320" y="1143000"/>
            <a:ext cx="1676400" cy="4370833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74255" y="5899464"/>
                <a:ext cx="5725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255" y="5899464"/>
                <a:ext cx="572529" cy="461665"/>
              </a:xfrm>
              <a:prstGeom prst="rect">
                <a:avLst/>
              </a:prstGeom>
              <a:blipFill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101037" y="5906728"/>
                <a:ext cx="313525" cy="265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037" y="5906728"/>
                <a:ext cx="313525" cy="265472"/>
              </a:xfrm>
              <a:prstGeom prst="rect">
                <a:avLst/>
              </a:prstGeom>
              <a:blipFill>
                <a:blip r:embed="rId4"/>
                <a:stretch>
                  <a:fillRect l="-5882" r="-15686" b="-88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4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58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49" y="761999"/>
            <a:ext cx="7108501" cy="5334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22320" y="1143000"/>
            <a:ext cx="1676400" cy="4370833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74255" y="5899464"/>
                <a:ext cx="5725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255" y="5899464"/>
                <a:ext cx="572529" cy="461665"/>
              </a:xfrm>
              <a:prstGeom prst="rect">
                <a:avLst/>
              </a:prstGeom>
              <a:blipFill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101037" y="5906728"/>
                <a:ext cx="313525" cy="265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037" y="5906728"/>
                <a:ext cx="313525" cy="265472"/>
              </a:xfrm>
              <a:prstGeom prst="rect">
                <a:avLst/>
              </a:prstGeom>
              <a:blipFill>
                <a:blip r:embed="rId4"/>
                <a:stretch>
                  <a:fillRect l="-5882" r="-15686" b="-88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45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59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49" y="761999"/>
            <a:ext cx="7108501" cy="5334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22320" y="1143000"/>
            <a:ext cx="1676400" cy="4370833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81200" y="378766"/>
                <a:ext cx="47094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We want to calculate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from given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378766"/>
                <a:ext cx="4709494" cy="461665"/>
              </a:xfrm>
              <a:prstGeom prst="rect">
                <a:avLst/>
              </a:prstGeom>
              <a:blipFill>
                <a:blip r:embed="rId4"/>
                <a:stretch>
                  <a:fillRect l="-194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884113"/>
              </p:ext>
            </p:extLst>
          </p:nvPr>
        </p:nvGraphicFramePr>
        <p:xfrm>
          <a:off x="2286000" y="1371600"/>
          <a:ext cx="5023819" cy="1844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0" name="Equation" r:id="rId5" imgW="2628720" imgH="965160" progId="Equation.DSMT4">
                  <p:embed/>
                </p:oleObj>
              </mc:Choice>
              <mc:Fallback>
                <p:oleObj name="Equation" r:id="rId5" imgW="2628720" imgH="96516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86000" y="1371600"/>
                        <a:ext cx="5023819" cy="1844157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935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49" y="761999"/>
            <a:ext cx="7108501" cy="5334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81137" y="339117"/>
                <a:ext cx="408573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chemeClr val="accent1"/>
                    </a:solidFill>
                  </a:rPr>
                  <a:t>Histogram for for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acc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137" y="339117"/>
                <a:ext cx="4085734" cy="646331"/>
              </a:xfrm>
              <a:prstGeom prst="rect">
                <a:avLst/>
              </a:prstGeom>
              <a:blipFill>
                <a:blip r:embed="rId3"/>
                <a:stretch>
                  <a:fillRect l="-4627" t="-1509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ine 3"/>
          <p:cNvSpPr>
            <a:spLocks noChangeShapeType="1"/>
          </p:cNvSpPr>
          <p:nvPr/>
        </p:nvSpPr>
        <p:spPr bwMode="auto">
          <a:xfrm>
            <a:off x="2133204" y="936679"/>
            <a:ext cx="5181600" cy="2438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97019" y="5892600"/>
                <a:ext cx="4539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19" y="5892600"/>
                <a:ext cx="45397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 rot="16200000">
            <a:off x="-227144" y="3031520"/>
            <a:ext cx="2951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occurrence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1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60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50" y="1066800"/>
            <a:ext cx="4671300" cy="350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826008"/>
            <a:ext cx="4114800" cy="376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3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61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01040" y="152400"/>
            <a:ext cx="7620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447800" y="0"/>
            <a:ext cx="7620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Calculation of sample size (n)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40" y="1465304"/>
            <a:ext cx="6248400" cy="46886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117209" y="942088"/>
                <a:ext cx="2331087" cy="691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 smtClean="0"/>
                  <a:t>Define: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r>
                  <a:rPr lang="en-US" dirty="0" smtClean="0"/>
                  <a:t>.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209" y="942088"/>
                <a:ext cx="2331087" cy="691408"/>
              </a:xfrm>
              <a:prstGeom prst="rect">
                <a:avLst/>
              </a:prstGeom>
              <a:blipFill>
                <a:blip r:embed="rId4"/>
                <a:stretch>
                  <a:fillRect l="-7833" r="-6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3236976" y="1828801"/>
            <a:ext cx="1173480" cy="3803408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601833" y="2053852"/>
                <a:ext cx="370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833" y="2053852"/>
                <a:ext cx="3706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295306" y="1781629"/>
                <a:ext cx="663451" cy="652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ad>
                            <m:radPr>
                              <m:deg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306" y="1781629"/>
                <a:ext cx="663451" cy="6521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5438925"/>
              </p:ext>
            </p:extLst>
          </p:nvPr>
        </p:nvGraphicFramePr>
        <p:xfrm>
          <a:off x="4196080" y="5590771"/>
          <a:ext cx="355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98" name="Equation" r:id="rId7" imgW="203040" imgH="253800" progId="Equation.DSMT4">
                  <p:embed/>
                </p:oleObj>
              </mc:Choice>
              <mc:Fallback>
                <p:oleObj name="Equation" r:id="rId7" imgW="2030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96080" y="5590771"/>
                        <a:ext cx="3556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3897"/>
              </p:ext>
            </p:extLst>
          </p:nvPr>
        </p:nvGraphicFramePr>
        <p:xfrm>
          <a:off x="2981325" y="5591175"/>
          <a:ext cx="5111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99" name="Equation" r:id="rId9" imgW="291960" imgH="253800" progId="Equation.DSMT4">
                  <p:embed/>
                </p:oleObj>
              </mc:Choice>
              <mc:Fallback>
                <p:oleObj name="Equation" r:id="rId9" imgW="291960" imgH="25380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81325" y="5591175"/>
                        <a:ext cx="511175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519758"/>
              </p:ext>
            </p:extLst>
          </p:nvPr>
        </p:nvGraphicFramePr>
        <p:xfrm>
          <a:off x="7173256" y="2374780"/>
          <a:ext cx="1800225" cy="135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0" name="Equation" r:id="rId11" imgW="1028520" imgH="774360" progId="Equation.DSMT4">
                  <p:embed/>
                </p:oleObj>
              </mc:Choice>
              <mc:Fallback>
                <p:oleObj name="Equation" r:id="rId11" imgW="1028520" imgH="77436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73256" y="2374780"/>
                        <a:ext cx="1800225" cy="1355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843853" y="852593"/>
                <a:ext cx="3167341" cy="107459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853" y="852593"/>
                <a:ext cx="3167341" cy="107459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802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62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01040" y="152400"/>
            <a:ext cx="7620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447800" y="0"/>
            <a:ext cx="7620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Calculation of sample size (n)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54002" y="1375831"/>
                <a:ext cx="5110181" cy="6759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002" y="1375831"/>
                <a:ext cx="5110181" cy="675954"/>
              </a:xfrm>
              <a:prstGeom prst="rect">
                <a:avLst/>
              </a:prstGeom>
              <a:blipFill>
                <a:blip r:embed="rId3"/>
                <a:stretch>
                  <a:fillRect b="-6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83436" y="2132216"/>
                <a:ext cx="6519092" cy="837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f>
                                  <m:fPr>
                                    <m:type m:val="skw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in Std. Normal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436" y="2132216"/>
                <a:ext cx="6519092" cy="837986"/>
              </a:xfrm>
              <a:prstGeom prst="rect">
                <a:avLst/>
              </a:prstGeom>
              <a:blipFill>
                <a:blip r:embed="rId4"/>
                <a:stretch>
                  <a:fillRect r="-187" b="-6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076812" y="3169949"/>
                <a:ext cx="4784323" cy="1690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812" y="3169949"/>
                <a:ext cx="4784323" cy="16900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94875"/>
              </p:ext>
            </p:extLst>
          </p:nvPr>
        </p:nvGraphicFramePr>
        <p:xfrm>
          <a:off x="3333750" y="4859338"/>
          <a:ext cx="235426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3" name="Equation" r:id="rId6" imgW="1307880" imgH="507960" progId="Equation.DSMT4">
                  <p:embed/>
                </p:oleObj>
              </mc:Choice>
              <mc:Fallback>
                <p:oleObj name="Equation" r:id="rId6" imgW="130788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33750" y="4859338"/>
                        <a:ext cx="2354263" cy="91440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420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63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01040" y="152400"/>
            <a:ext cx="7620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447800" y="0"/>
            <a:ext cx="7620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Calculation of sample size: Example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7225" y="1143000"/>
            <a:ext cx="82999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Problem: Suppose the analyst wishes to design a test so that if </a:t>
            </a:r>
          </a:p>
          <a:p>
            <a:r>
              <a:rPr lang="en-US" dirty="0"/>
              <a:t>t</a:t>
            </a:r>
            <a:r>
              <a:rPr lang="en-US" dirty="0" smtClean="0"/>
              <a:t>he mean burning rate differs from 50 cm/s by as much as 1 cm/s, </a:t>
            </a:r>
          </a:p>
          <a:p>
            <a:r>
              <a:rPr lang="en-US" dirty="0"/>
              <a:t>t</a:t>
            </a:r>
            <a:r>
              <a:rPr lang="en-US" dirty="0" smtClean="0"/>
              <a:t>he test will detect this with 90% probability.  Use significance </a:t>
            </a:r>
          </a:p>
          <a:p>
            <a:r>
              <a:rPr lang="en-US" dirty="0"/>
              <a:t>l</a:t>
            </a:r>
            <a:r>
              <a:rPr lang="en-US" dirty="0" smtClean="0"/>
              <a:t>evel of 0.05. 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280519"/>
              </p:ext>
            </p:extLst>
          </p:nvPr>
        </p:nvGraphicFramePr>
        <p:xfrm>
          <a:off x="2819400" y="2478465"/>
          <a:ext cx="3054350" cy="3513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2" name="Equation" r:id="rId3" imgW="1434960" imgH="1650960" progId="Equation.DSMT4">
                  <p:embed/>
                </p:oleObj>
              </mc:Choice>
              <mc:Fallback>
                <p:oleObj name="Equation" r:id="rId3" imgW="1434960" imgH="1650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19400" y="2478465"/>
                        <a:ext cx="3054350" cy="35138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831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1600200" y="0"/>
            <a:ext cx="5715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   </a:t>
            </a:r>
            <a:r>
              <a:rPr lang="en-US" altLang="en-US" sz="3600" b="1" dirty="0" smtClean="0">
                <a:solidFill>
                  <a:schemeClr val="accent2"/>
                </a:solidFill>
              </a:rPr>
              <a:t>One sided test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12291" name="Line 3"/>
          <p:cNvSpPr>
            <a:spLocks noChangeShapeType="1"/>
          </p:cNvSpPr>
          <p:nvPr/>
        </p:nvSpPr>
        <p:spPr bwMode="auto">
          <a:xfrm flipV="1">
            <a:off x="1828800" y="974408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4F4D10A-8F6B-4278-9E91-BE532DC8E2AF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64</a:t>
            </a:fld>
            <a:endParaRPr lang="en-US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00600" y="1329689"/>
            <a:ext cx="2124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Null hypothesis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00600" y="1838132"/>
            <a:ext cx="2959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Alternative hypothesis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08273" y="3757781"/>
            <a:ext cx="8635727" cy="2512340"/>
            <a:chOff x="508273" y="2484419"/>
            <a:chExt cx="8635727" cy="2512340"/>
          </a:xfrm>
        </p:grpSpPr>
        <p:pic>
          <p:nvPicPr>
            <p:cNvPr id="13" name="Picture 102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" b="29414"/>
            <a:stretch/>
          </p:blipFill>
          <p:spPr bwMode="auto">
            <a:xfrm>
              <a:off x="508273" y="2484419"/>
              <a:ext cx="7678738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901696" y="2545055"/>
              <a:ext cx="6242304" cy="2133600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87949" y="4165762"/>
              <a:ext cx="20697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Critical Region</a:t>
              </a:r>
            </a:p>
            <a:p>
              <a:endParaRPr lang="en-US" dirty="0"/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441037"/>
              </p:ext>
            </p:extLst>
          </p:nvPr>
        </p:nvGraphicFramePr>
        <p:xfrm>
          <a:off x="2901696" y="1289296"/>
          <a:ext cx="1690942" cy="1031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5" name="Equation" r:id="rId4" imgW="749160" imgH="457200" progId="Equation.DSMT4">
                  <p:embed/>
                </p:oleObj>
              </mc:Choice>
              <mc:Fallback>
                <p:oleObj name="Equation" r:id="rId4" imgW="74916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01696" y="1289296"/>
                        <a:ext cx="1690942" cy="1031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6199489" y="3920503"/>
            <a:ext cx="1649111" cy="943377"/>
          </a:xfrm>
          <a:prstGeom prst="rect">
            <a:avLst/>
          </a:prstGeom>
          <a:solidFill>
            <a:srgbClr val="D1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26037" y="4327521"/>
            <a:ext cx="1649111" cy="587058"/>
          </a:xfrm>
          <a:prstGeom prst="rect">
            <a:avLst/>
          </a:prstGeom>
          <a:solidFill>
            <a:srgbClr val="D1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75644" y="4400651"/>
            <a:ext cx="1649111" cy="587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32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457200" y="0"/>
            <a:ext cx="685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   </a:t>
            </a:r>
            <a:r>
              <a:rPr lang="en-US" altLang="en-US" sz="3600" b="1" dirty="0" smtClean="0">
                <a:solidFill>
                  <a:schemeClr val="accent2"/>
                </a:solidFill>
              </a:rPr>
              <a:t>One sided test: Type-I error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12291" name="Line 3"/>
          <p:cNvSpPr>
            <a:spLocks noChangeShapeType="1"/>
          </p:cNvSpPr>
          <p:nvPr/>
        </p:nvSpPr>
        <p:spPr bwMode="auto">
          <a:xfrm flipV="1">
            <a:off x="1828800" y="974408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4F4D10A-8F6B-4278-9E91-BE532DC8E2AF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65</a:t>
            </a:fld>
            <a:endParaRPr lang="en-US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800600" y="1329689"/>
            <a:ext cx="2124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Null hypothesis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00600" y="1838132"/>
            <a:ext cx="2959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Alternative hypothesis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08273" y="3757781"/>
            <a:ext cx="8635727" cy="2194236"/>
            <a:chOff x="508273" y="2484419"/>
            <a:chExt cx="8635727" cy="2194236"/>
          </a:xfrm>
        </p:grpSpPr>
        <p:pic>
          <p:nvPicPr>
            <p:cNvPr id="13" name="Picture 102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" b="29414"/>
            <a:stretch/>
          </p:blipFill>
          <p:spPr bwMode="auto">
            <a:xfrm>
              <a:off x="508273" y="2484419"/>
              <a:ext cx="7678738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901696" y="2545055"/>
              <a:ext cx="6242304" cy="2133600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2901696" y="1289296"/>
          <a:ext cx="1690942" cy="1031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0" name="Equation" r:id="rId4" imgW="749160" imgH="457200" progId="Equation.DSMT4">
                  <p:embed/>
                </p:oleObj>
              </mc:Choice>
              <mc:Fallback>
                <p:oleObj name="Equation" r:id="rId4" imgW="749160" imgH="45720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01696" y="1289296"/>
                        <a:ext cx="1690942" cy="1031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13"/>
          <p:cNvCxnSpPr/>
          <p:nvPr/>
        </p:nvCxnSpPr>
        <p:spPr>
          <a:xfrm>
            <a:off x="4385742" y="5526643"/>
            <a:ext cx="0" cy="6858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95817" y="6298183"/>
                <a:ext cx="4381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817" y="6298183"/>
                <a:ext cx="438197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2429690" y="5133990"/>
            <a:ext cx="0" cy="6858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195748" y="5952017"/>
                <a:ext cx="4678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48" y="5952017"/>
                <a:ext cx="467884" cy="461665"/>
              </a:xfrm>
              <a:prstGeom prst="rect">
                <a:avLst/>
              </a:prstGeom>
              <a:blipFill>
                <a:blip r:embed="rId7"/>
                <a:stretch>
                  <a:fillRect r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4953000" y="5535149"/>
            <a:ext cx="0" cy="6858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638800" y="5535149"/>
            <a:ext cx="0" cy="6858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553200" y="5538311"/>
            <a:ext cx="0" cy="6858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315200" y="5534040"/>
            <a:ext cx="0" cy="6858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376217" y="2645553"/>
            <a:ext cx="33859" cy="3574287"/>
          </a:xfrm>
          <a:prstGeom prst="line">
            <a:avLst/>
          </a:prstGeom>
          <a:ln w="158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75644" y="4400651"/>
            <a:ext cx="1649111" cy="587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91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457200" y="0"/>
            <a:ext cx="685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   </a:t>
            </a:r>
            <a:r>
              <a:rPr lang="en-US" altLang="en-US" sz="3600" b="1" dirty="0" smtClean="0">
                <a:solidFill>
                  <a:schemeClr val="accent2"/>
                </a:solidFill>
              </a:rPr>
              <a:t>One sided test: Type-I error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12291" name="Line 3"/>
          <p:cNvSpPr>
            <a:spLocks noChangeShapeType="1"/>
          </p:cNvSpPr>
          <p:nvPr/>
        </p:nvSpPr>
        <p:spPr bwMode="auto">
          <a:xfrm flipV="1">
            <a:off x="1828800" y="974408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4F4D10A-8F6B-4278-9E91-BE532DC8E2AF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66</a:t>
            </a:fld>
            <a:endParaRPr lang="en-US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08273" y="3757781"/>
            <a:ext cx="8635727" cy="2194236"/>
            <a:chOff x="508273" y="2484419"/>
            <a:chExt cx="8635727" cy="2194236"/>
          </a:xfrm>
        </p:grpSpPr>
        <p:pic>
          <p:nvPicPr>
            <p:cNvPr id="13" name="Picture 102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" b="29414"/>
            <a:stretch/>
          </p:blipFill>
          <p:spPr bwMode="auto">
            <a:xfrm>
              <a:off x="508273" y="2484419"/>
              <a:ext cx="7678738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901696" y="2545055"/>
              <a:ext cx="6242304" cy="2133600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4385742" y="5526643"/>
            <a:ext cx="0" cy="6858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95817" y="6298183"/>
                <a:ext cx="4381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817" y="6298183"/>
                <a:ext cx="438197" cy="461665"/>
              </a:xfrm>
              <a:prstGeom prst="rect">
                <a:avLst/>
              </a:prstGeom>
              <a:blipFill>
                <a:blip r:embed="rId3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2429690" y="5133990"/>
            <a:ext cx="0" cy="6858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195748" y="5952017"/>
                <a:ext cx="4678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48" y="5952017"/>
                <a:ext cx="467884" cy="461665"/>
              </a:xfrm>
              <a:prstGeom prst="rect">
                <a:avLst/>
              </a:prstGeom>
              <a:blipFill>
                <a:blip r:embed="rId4"/>
                <a:stretch>
                  <a:fillRect r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4953000" y="5535149"/>
            <a:ext cx="0" cy="6858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638800" y="5535149"/>
            <a:ext cx="0" cy="6858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553200" y="5538311"/>
            <a:ext cx="0" cy="6858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315200" y="5534040"/>
            <a:ext cx="0" cy="6858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1504396"/>
            <a:ext cx="8382000" cy="4027312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5643102" y="1190625"/>
            <a:ext cx="52848" cy="5000641"/>
          </a:xfrm>
          <a:prstGeom prst="line">
            <a:avLst/>
          </a:prstGeom>
          <a:ln w="158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199489" y="3920503"/>
            <a:ext cx="1649111" cy="943377"/>
          </a:xfrm>
          <a:prstGeom prst="rect">
            <a:avLst/>
          </a:prstGeom>
          <a:solidFill>
            <a:srgbClr val="D1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726037" y="4327521"/>
            <a:ext cx="1649111" cy="587058"/>
          </a:xfrm>
          <a:prstGeom prst="rect">
            <a:avLst/>
          </a:prstGeom>
          <a:solidFill>
            <a:srgbClr val="D1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300" y="1514475"/>
            <a:ext cx="8382000" cy="4027312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775644" y="4400651"/>
            <a:ext cx="1649111" cy="587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4376217" y="1219200"/>
            <a:ext cx="52848" cy="5000641"/>
          </a:xfrm>
          <a:prstGeom prst="line">
            <a:avLst/>
          </a:prstGeom>
          <a:ln w="158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33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457200" y="0"/>
            <a:ext cx="685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   </a:t>
            </a:r>
            <a:r>
              <a:rPr lang="en-US" altLang="en-US" sz="3600" b="1" dirty="0" smtClean="0">
                <a:solidFill>
                  <a:schemeClr val="accent2"/>
                </a:solidFill>
              </a:rPr>
              <a:t>One sided test: Type-I error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12291" name="Line 3"/>
          <p:cNvSpPr>
            <a:spLocks noChangeShapeType="1"/>
          </p:cNvSpPr>
          <p:nvPr/>
        </p:nvSpPr>
        <p:spPr bwMode="auto">
          <a:xfrm flipV="1">
            <a:off x="1828800" y="974408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4F4D10A-8F6B-4278-9E91-BE532DC8E2AF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67</a:t>
            </a:fld>
            <a:endParaRPr lang="en-US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08273" y="3757781"/>
            <a:ext cx="8635727" cy="2194236"/>
            <a:chOff x="508273" y="2484419"/>
            <a:chExt cx="8635727" cy="2194236"/>
          </a:xfrm>
        </p:grpSpPr>
        <p:pic>
          <p:nvPicPr>
            <p:cNvPr id="13" name="Picture 102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" b="29414"/>
            <a:stretch/>
          </p:blipFill>
          <p:spPr bwMode="auto">
            <a:xfrm>
              <a:off x="508273" y="2484419"/>
              <a:ext cx="7678738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901696" y="2545055"/>
              <a:ext cx="6242304" cy="2133600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4385742" y="5526643"/>
            <a:ext cx="0" cy="6858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95817" y="6298183"/>
                <a:ext cx="4381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817" y="6298183"/>
                <a:ext cx="438197" cy="461665"/>
              </a:xfrm>
              <a:prstGeom prst="rect">
                <a:avLst/>
              </a:prstGeom>
              <a:blipFill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2429690" y="5133990"/>
            <a:ext cx="0" cy="6858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195748" y="5952017"/>
                <a:ext cx="4678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48" y="5952017"/>
                <a:ext cx="467884" cy="461665"/>
              </a:xfrm>
              <a:prstGeom prst="rect">
                <a:avLst/>
              </a:prstGeom>
              <a:blipFill>
                <a:blip r:embed="rId5"/>
                <a:stretch>
                  <a:fillRect r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4953000" y="5535149"/>
            <a:ext cx="0" cy="6858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638800" y="5535149"/>
            <a:ext cx="0" cy="6858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553200" y="5538311"/>
            <a:ext cx="0" cy="6858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315200" y="5534040"/>
            <a:ext cx="0" cy="6858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376217" y="1219200"/>
            <a:ext cx="52848" cy="5000641"/>
          </a:xfrm>
          <a:prstGeom prst="line">
            <a:avLst/>
          </a:prstGeom>
          <a:ln w="158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" y="1504396"/>
            <a:ext cx="8382000" cy="4027312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5643102" y="1190625"/>
            <a:ext cx="52848" cy="5000641"/>
          </a:xfrm>
          <a:prstGeom prst="line">
            <a:avLst/>
          </a:prstGeom>
          <a:ln w="158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/>
          <p:cNvSpPr/>
          <p:nvPr/>
        </p:nvSpPr>
        <p:spPr>
          <a:xfrm>
            <a:off x="2062163" y="4857750"/>
            <a:ext cx="862012" cy="226219"/>
          </a:xfrm>
          <a:custGeom>
            <a:avLst/>
            <a:gdLst>
              <a:gd name="connsiteX0" fmla="*/ 0 w 862012"/>
              <a:gd name="connsiteY0" fmla="*/ 223838 h 226219"/>
              <a:gd name="connsiteX1" fmla="*/ 166687 w 862012"/>
              <a:gd name="connsiteY1" fmla="*/ 219075 h 226219"/>
              <a:gd name="connsiteX2" fmla="*/ 340518 w 862012"/>
              <a:gd name="connsiteY2" fmla="*/ 207169 h 226219"/>
              <a:gd name="connsiteX3" fmla="*/ 478631 w 862012"/>
              <a:gd name="connsiteY3" fmla="*/ 185738 h 226219"/>
              <a:gd name="connsiteX4" fmla="*/ 633412 w 862012"/>
              <a:gd name="connsiteY4" fmla="*/ 138113 h 226219"/>
              <a:gd name="connsiteX5" fmla="*/ 771525 w 862012"/>
              <a:gd name="connsiteY5" fmla="*/ 59531 h 226219"/>
              <a:gd name="connsiteX6" fmla="*/ 862012 w 862012"/>
              <a:gd name="connsiteY6" fmla="*/ 0 h 226219"/>
              <a:gd name="connsiteX7" fmla="*/ 850106 w 862012"/>
              <a:gd name="connsiteY7" fmla="*/ 219075 h 226219"/>
              <a:gd name="connsiteX8" fmla="*/ 195262 w 862012"/>
              <a:gd name="connsiteY8" fmla="*/ 226219 h 226219"/>
              <a:gd name="connsiteX9" fmla="*/ 195262 w 862012"/>
              <a:gd name="connsiteY9" fmla="*/ 226219 h 22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2012" h="226219">
                <a:moveTo>
                  <a:pt x="0" y="223838"/>
                </a:moveTo>
                <a:lnTo>
                  <a:pt x="166687" y="219075"/>
                </a:lnTo>
                <a:lnTo>
                  <a:pt x="340518" y="207169"/>
                </a:lnTo>
                <a:lnTo>
                  <a:pt x="478631" y="185738"/>
                </a:lnTo>
                <a:lnTo>
                  <a:pt x="633412" y="138113"/>
                </a:lnTo>
                <a:lnTo>
                  <a:pt x="771525" y="59531"/>
                </a:lnTo>
                <a:lnTo>
                  <a:pt x="862012" y="0"/>
                </a:lnTo>
                <a:lnTo>
                  <a:pt x="850106" y="219075"/>
                </a:lnTo>
                <a:lnTo>
                  <a:pt x="195262" y="226219"/>
                </a:lnTo>
                <a:lnTo>
                  <a:pt x="195262" y="226219"/>
                </a:lnTo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356104" y="1100526"/>
            <a:ext cx="2124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Null hypothesis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356104" y="1608969"/>
            <a:ext cx="2959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Alternative hypothesis</a:t>
            </a:r>
            <a:endParaRPr lang="en-US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805654"/>
              </p:ext>
            </p:extLst>
          </p:nvPr>
        </p:nvGraphicFramePr>
        <p:xfrm>
          <a:off x="457200" y="1060133"/>
          <a:ext cx="1690942" cy="1031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3" name="Equation" r:id="rId7" imgW="749160" imgH="457200" progId="Equation.DSMT4">
                  <p:embed/>
                </p:oleObj>
              </mc:Choice>
              <mc:Fallback>
                <p:oleObj name="Equation" r:id="rId7" imgW="749160" imgH="45720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200" y="1060133"/>
                        <a:ext cx="1690942" cy="1031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6199489" y="3920503"/>
            <a:ext cx="1649111" cy="943377"/>
          </a:xfrm>
          <a:prstGeom prst="rect">
            <a:avLst/>
          </a:prstGeom>
          <a:solidFill>
            <a:srgbClr val="D1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726037" y="4327521"/>
            <a:ext cx="1649111" cy="587058"/>
          </a:xfrm>
          <a:prstGeom prst="rect">
            <a:avLst/>
          </a:prstGeom>
          <a:solidFill>
            <a:srgbClr val="D1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32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457200" y="0"/>
            <a:ext cx="685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   </a:t>
            </a:r>
            <a:r>
              <a:rPr lang="en-US" altLang="en-US" sz="3600" b="1" dirty="0" smtClean="0">
                <a:solidFill>
                  <a:schemeClr val="accent2"/>
                </a:solidFill>
              </a:rPr>
              <a:t>One sided test: Type-II error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12291" name="Line 3"/>
          <p:cNvSpPr>
            <a:spLocks noChangeShapeType="1"/>
          </p:cNvSpPr>
          <p:nvPr/>
        </p:nvSpPr>
        <p:spPr bwMode="auto">
          <a:xfrm flipV="1">
            <a:off x="1828800" y="974408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4F4D10A-8F6B-4278-9E91-BE532DC8E2AF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68</a:t>
            </a:fld>
            <a:endParaRPr lang="en-US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08273" y="3757781"/>
            <a:ext cx="8635727" cy="2194236"/>
            <a:chOff x="508273" y="2484419"/>
            <a:chExt cx="8635727" cy="2194236"/>
          </a:xfrm>
        </p:grpSpPr>
        <p:pic>
          <p:nvPicPr>
            <p:cNvPr id="13" name="Picture 102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" b="29414"/>
            <a:stretch/>
          </p:blipFill>
          <p:spPr bwMode="auto">
            <a:xfrm>
              <a:off x="508273" y="2484419"/>
              <a:ext cx="7678738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901696" y="2545055"/>
              <a:ext cx="6242304" cy="2133600"/>
            </a:xfrm>
            <a:prstGeom prst="rect">
              <a:avLst/>
            </a:prstGeom>
            <a:solidFill>
              <a:schemeClr val="accent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4385742" y="5526643"/>
            <a:ext cx="0" cy="6858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95817" y="6298183"/>
                <a:ext cx="4381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817" y="6298183"/>
                <a:ext cx="438197" cy="461665"/>
              </a:xfrm>
              <a:prstGeom prst="rect">
                <a:avLst/>
              </a:prstGeom>
              <a:blipFill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3733800" y="5526643"/>
            <a:ext cx="0" cy="685800"/>
          </a:xfrm>
          <a:prstGeom prst="straightConnector1">
            <a:avLst/>
          </a:prstGeom>
          <a:ln w="53975">
            <a:solidFill>
              <a:srgbClr val="00CC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461818" y="6218733"/>
                <a:ext cx="4678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818" y="6218733"/>
                <a:ext cx="467884" cy="461665"/>
              </a:xfrm>
              <a:prstGeom prst="rect">
                <a:avLst/>
              </a:prstGeom>
              <a:blipFill>
                <a:blip r:embed="rId5"/>
                <a:stretch>
                  <a:fillRect r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4953000" y="5535149"/>
            <a:ext cx="0" cy="6858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638800" y="5535149"/>
            <a:ext cx="0" cy="6858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553200" y="5538311"/>
            <a:ext cx="0" cy="6858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315200" y="5534040"/>
            <a:ext cx="0" cy="68580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376217" y="1219200"/>
            <a:ext cx="52848" cy="5000641"/>
          </a:xfrm>
          <a:prstGeom prst="line">
            <a:avLst/>
          </a:prstGeom>
          <a:ln w="158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" y="1504396"/>
            <a:ext cx="8382000" cy="402731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4800" y="1504951"/>
            <a:ext cx="8382000" cy="4027312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3343275" y="1190625"/>
            <a:ext cx="52848" cy="5000641"/>
          </a:xfrm>
          <a:prstGeom prst="line">
            <a:avLst/>
          </a:prstGeom>
          <a:ln w="158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52719" y="1100481"/>
            <a:ext cx="2124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Null hypothesis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525476" y="1569009"/>
            <a:ext cx="2959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Alternative hypothesis</a:t>
            </a:r>
            <a:endParaRPr lang="en-US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312949"/>
              </p:ext>
            </p:extLst>
          </p:nvPr>
        </p:nvGraphicFramePr>
        <p:xfrm>
          <a:off x="7373429" y="1053129"/>
          <a:ext cx="1690942" cy="1031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49" name="Equation" r:id="rId7" imgW="749160" imgH="457200" progId="Equation.DSMT4">
                  <p:embed/>
                </p:oleObj>
              </mc:Choice>
              <mc:Fallback>
                <p:oleObj name="Equation" r:id="rId7" imgW="749160" imgH="457200" progId="Equation.DSMT4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73429" y="1053129"/>
                        <a:ext cx="1690942" cy="1031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reeform 4"/>
          <p:cNvSpPr/>
          <p:nvPr/>
        </p:nvSpPr>
        <p:spPr>
          <a:xfrm>
            <a:off x="2920621" y="1819701"/>
            <a:ext cx="2665863" cy="3266365"/>
          </a:xfrm>
          <a:custGeom>
            <a:avLst/>
            <a:gdLst>
              <a:gd name="connsiteX0" fmla="*/ 0 w 2665863"/>
              <a:gd name="connsiteY0" fmla="*/ 3261815 h 3266365"/>
              <a:gd name="connsiteX1" fmla="*/ 13648 w 2665863"/>
              <a:gd name="connsiteY1" fmla="*/ 718783 h 3266365"/>
              <a:gd name="connsiteX2" fmla="*/ 186519 w 2665863"/>
              <a:gd name="connsiteY2" fmla="*/ 291153 h 3266365"/>
              <a:gd name="connsiteX3" fmla="*/ 345743 w 2665863"/>
              <a:gd name="connsiteY3" fmla="*/ 40944 h 3266365"/>
              <a:gd name="connsiteX4" fmla="*/ 482221 w 2665863"/>
              <a:gd name="connsiteY4" fmla="*/ 0 h 3266365"/>
              <a:gd name="connsiteX5" fmla="*/ 586854 w 2665863"/>
              <a:gd name="connsiteY5" fmla="*/ 63690 h 3266365"/>
              <a:gd name="connsiteX6" fmla="*/ 677839 w 2665863"/>
              <a:gd name="connsiteY6" fmla="*/ 172872 h 3266365"/>
              <a:gd name="connsiteX7" fmla="*/ 809767 w 2665863"/>
              <a:gd name="connsiteY7" fmla="*/ 423081 h 3266365"/>
              <a:gd name="connsiteX8" fmla="*/ 1082722 w 2665863"/>
              <a:gd name="connsiteY8" fmla="*/ 1169159 h 3266365"/>
              <a:gd name="connsiteX9" fmla="*/ 1373875 w 2665863"/>
              <a:gd name="connsiteY9" fmla="*/ 2033517 h 3266365"/>
              <a:gd name="connsiteX10" fmla="*/ 1569492 w 2665863"/>
              <a:gd name="connsiteY10" fmla="*/ 2502090 h 3266365"/>
              <a:gd name="connsiteX11" fmla="*/ 1665027 w 2665863"/>
              <a:gd name="connsiteY11" fmla="*/ 2670412 h 3266365"/>
              <a:gd name="connsiteX12" fmla="*/ 1787857 w 2665863"/>
              <a:gd name="connsiteY12" fmla="*/ 2879678 h 3266365"/>
              <a:gd name="connsiteX13" fmla="*/ 1897039 w 2665863"/>
              <a:gd name="connsiteY13" fmla="*/ 2993409 h 3266365"/>
              <a:gd name="connsiteX14" fmla="*/ 2051713 w 2665863"/>
              <a:gd name="connsiteY14" fmla="*/ 3116239 h 3266365"/>
              <a:gd name="connsiteX15" fmla="*/ 2260979 w 2665863"/>
              <a:gd name="connsiteY15" fmla="*/ 3202675 h 3266365"/>
              <a:gd name="connsiteX16" fmla="*/ 2565779 w 2665863"/>
              <a:gd name="connsiteY16" fmla="*/ 3266365 h 3266365"/>
              <a:gd name="connsiteX17" fmla="*/ 2665863 w 2665863"/>
              <a:gd name="connsiteY17" fmla="*/ 3257266 h 3266365"/>
              <a:gd name="connsiteX18" fmla="*/ 0 w 2665863"/>
              <a:gd name="connsiteY18" fmla="*/ 3261815 h 326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65863" h="3266365">
                <a:moveTo>
                  <a:pt x="0" y="3261815"/>
                </a:moveTo>
                <a:cubicBezTo>
                  <a:pt x="4549" y="2414138"/>
                  <a:pt x="9099" y="1566460"/>
                  <a:pt x="13648" y="718783"/>
                </a:cubicBezTo>
                <a:lnTo>
                  <a:pt x="186519" y="291153"/>
                </a:lnTo>
                <a:lnTo>
                  <a:pt x="345743" y="40944"/>
                </a:lnTo>
                <a:lnTo>
                  <a:pt x="482221" y="0"/>
                </a:lnTo>
                <a:lnTo>
                  <a:pt x="586854" y="63690"/>
                </a:lnTo>
                <a:lnTo>
                  <a:pt x="677839" y="172872"/>
                </a:lnTo>
                <a:lnTo>
                  <a:pt x="809767" y="423081"/>
                </a:lnTo>
                <a:lnTo>
                  <a:pt x="1082722" y="1169159"/>
                </a:lnTo>
                <a:lnTo>
                  <a:pt x="1373875" y="2033517"/>
                </a:lnTo>
                <a:lnTo>
                  <a:pt x="1569492" y="2502090"/>
                </a:lnTo>
                <a:lnTo>
                  <a:pt x="1665027" y="2670412"/>
                </a:lnTo>
                <a:lnTo>
                  <a:pt x="1787857" y="2879678"/>
                </a:lnTo>
                <a:lnTo>
                  <a:pt x="1897039" y="2993409"/>
                </a:lnTo>
                <a:lnTo>
                  <a:pt x="2051713" y="3116239"/>
                </a:lnTo>
                <a:lnTo>
                  <a:pt x="2260979" y="3202675"/>
                </a:lnTo>
                <a:lnTo>
                  <a:pt x="2565779" y="3266365"/>
                </a:lnTo>
                <a:lnTo>
                  <a:pt x="2665863" y="3257266"/>
                </a:lnTo>
                <a:lnTo>
                  <a:pt x="0" y="3261815"/>
                </a:lnTo>
                <a:close/>
              </a:path>
            </a:pathLst>
          </a:cu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0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69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38200" y="0"/>
            <a:ext cx="685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   </a:t>
            </a:r>
            <a:r>
              <a:rPr lang="en-US" altLang="en-US" sz="3600" b="1" dirty="0" smtClean="0">
                <a:solidFill>
                  <a:schemeClr val="accent2"/>
                </a:solidFill>
              </a:rPr>
              <a:t>Hypothesis testing: Example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1905000" y="990600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4800" y="1171575"/>
                <a:ext cx="8775159" cy="4524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Exercise: 4-15: A textile fiber manufacturer is investigating the </a:t>
                </a:r>
              </a:p>
              <a:p>
                <a:r>
                  <a:rPr lang="en-US" dirty="0" smtClean="0"/>
                  <a:t>tensile strength of a new drapery yarn, which has a standard deviation</a:t>
                </a:r>
              </a:p>
              <a:p>
                <a:r>
                  <a:rPr lang="en-US" dirty="0" smtClean="0"/>
                  <a:t>of 0.3 kg. The company wishes to test the hypothesis: 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/>
                  <a:t>u</a:t>
                </a:r>
                <a:r>
                  <a:rPr lang="en-US" dirty="0" smtClean="0"/>
                  <a:t>sing a random sample of 5 specimens. </a:t>
                </a:r>
              </a:p>
              <a:p>
                <a:pPr marL="457200" indent="-457200">
                  <a:buFont typeface="+mj-lt"/>
                  <a:buAutoNum type="alphaLcParenR"/>
                </a:pPr>
                <a:r>
                  <a:rPr lang="en-US" dirty="0" smtClean="0"/>
                  <a:t>What is the P-value if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=13.7</m:t>
                    </m:r>
                  </m:oMath>
                </a14:m>
                <a:r>
                  <a:rPr lang="en-US" dirty="0" smtClean="0"/>
                  <a:t> kg?</a:t>
                </a:r>
              </a:p>
              <a:p>
                <a:pPr marL="457200" indent="-457200">
                  <a:buFont typeface="+mj-lt"/>
                  <a:buAutoNum type="alphaLcParenR"/>
                </a:pPr>
                <a:r>
                  <a:rPr lang="en-US" dirty="0" smtClean="0"/>
                  <a:t>Find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when the true mean elongation force is 13.5 kg. 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Assume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457200" indent="-457200">
                  <a:buFont typeface="+mj-lt"/>
                  <a:buAutoNum type="alphaLcParenR"/>
                </a:pPr>
                <a:r>
                  <a:rPr lang="en-US" dirty="0" smtClean="0"/>
                  <a:t>What is the power of the test for part (b)?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171575"/>
                <a:ext cx="8775159" cy="4524315"/>
              </a:xfrm>
              <a:prstGeom prst="rect">
                <a:avLst/>
              </a:prstGeom>
              <a:blipFill>
                <a:blip r:embed="rId3"/>
                <a:stretch>
                  <a:fillRect l="-1042" t="-1078" b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626675"/>
              </p:ext>
            </p:extLst>
          </p:nvPr>
        </p:nvGraphicFramePr>
        <p:xfrm>
          <a:off x="3200400" y="2590800"/>
          <a:ext cx="1690942" cy="1031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99" name="Equation" r:id="rId4" imgW="749160" imgH="457200" progId="Equation.DSMT4">
                  <p:embed/>
                </p:oleObj>
              </mc:Choice>
              <mc:Fallback>
                <p:oleObj name="Equation" r:id="rId4" imgW="749160" imgH="457200" progId="Equation.DSMT4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00400" y="2590800"/>
                        <a:ext cx="1690942" cy="1031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741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191000"/>
            <a:ext cx="8942387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2286000" y="-121918"/>
            <a:ext cx="4800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Statistical </a:t>
            </a:r>
            <a:r>
              <a:rPr lang="en-US" altLang="en-US" sz="3600" b="1" dirty="0">
                <a:solidFill>
                  <a:schemeClr val="accent1"/>
                </a:solidFill>
              </a:rPr>
              <a:t>Inference</a:t>
            </a:r>
          </a:p>
        </p:txBody>
      </p:sp>
      <p:sp>
        <p:nvSpPr>
          <p:cNvPr id="5123" name="Line 3"/>
          <p:cNvSpPr>
            <a:spLocks noChangeShapeType="1"/>
          </p:cNvSpPr>
          <p:nvPr/>
        </p:nvSpPr>
        <p:spPr bwMode="auto">
          <a:xfrm>
            <a:off x="1981199" y="862587"/>
            <a:ext cx="5181600" cy="2438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4" name="Rectangle 5"/>
          <p:cNvSpPr>
            <a:spLocks noChangeArrowheads="1"/>
          </p:cNvSpPr>
          <p:nvPr/>
        </p:nvSpPr>
        <p:spPr bwMode="auto">
          <a:xfrm>
            <a:off x="381001" y="1143000"/>
            <a:ext cx="8662192" cy="308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 b="1" dirty="0">
                <a:latin typeface="Times-Roman;Times-Bold"/>
              </a:rPr>
              <a:t> </a:t>
            </a:r>
            <a:r>
              <a:rPr lang="en-US" altLang="en-US" sz="2800" dirty="0"/>
              <a:t>The field of statistical inference consists of those </a:t>
            </a:r>
          </a:p>
          <a:p>
            <a:r>
              <a:rPr lang="en-US" altLang="en-US" sz="2800" dirty="0"/>
              <a:t>  methods used to make decisions or </a:t>
            </a:r>
            <a:r>
              <a:rPr lang="en-US" altLang="en-US" sz="2800" dirty="0" smtClean="0"/>
              <a:t>draw conclusions                             about </a:t>
            </a:r>
            <a:r>
              <a:rPr lang="en-US" altLang="en-US" sz="2800" dirty="0"/>
              <a:t>a </a:t>
            </a:r>
            <a:r>
              <a:rPr lang="en-US" altLang="en-US" sz="2800" b="1" dirty="0">
                <a:solidFill>
                  <a:srgbClr val="FF0000"/>
                </a:solidFill>
              </a:rPr>
              <a:t>population</a:t>
            </a:r>
            <a:r>
              <a:rPr lang="en-US" altLang="en-US" sz="2800" b="1" dirty="0"/>
              <a:t>. </a:t>
            </a:r>
          </a:p>
          <a:p>
            <a:pPr>
              <a:buFontTx/>
              <a:buChar char="•"/>
            </a:pPr>
            <a:endParaRPr lang="en-US" altLang="en-US" sz="2800" b="1" dirty="0"/>
          </a:p>
          <a:p>
            <a:pPr>
              <a:buFontTx/>
              <a:buChar char="•"/>
            </a:pPr>
            <a:r>
              <a:rPr lang="en-US" altLang="en-US" sz="2800" dirty="0"/>
              <a:t>These methods utilize the information contained in</a:t>
            </a:r>
          </a:p>
          <a:p>
            <a:r>
              <a:rPr lang="en-US" altLang="en-US" sz="2800" dirty="0"/>
              <a:t>  a </a:t>
            </a:r>
            <a:r>
              <a:rPr lang="en-US" altLang="en-US" sz="2800" b="1" dirty="0">
                <a:solidFill>
                  <a:srgbClr val="009900"/>
                </a:solidFill>
              </a:rPr>
              <a:t>sample </a:t>
            </a:r>
            <a:r>
              <a:rPr lang="en-US" altLang="en-US" sz="2800" dirty="0"/>
              <a:t>from the population in drawing </a:t>
            </a:r>
          </a:p>
          <a:p>
            <a:r>
              <a:rPr lang="en-US" altLang="en-US" sz="2800" dirty="0"/>
              <a:t>  conclusions.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4530AC6-83C5-4193-8371-E6C9288D38B5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04" y="1895926"/>
            <a:ext cx="7145272" cy="49620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70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5800" y="-9144"/>
            <a:ext cx="8153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chemeClr val="accent2"/>
                </a:solidFill>
              </a:rPr>
              <a:t>Hypothesis testing: Example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990600" y="1133856"/>
            <a:ext cx="6934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2304" y="1568558"/>
                <a:ext cx="7398885" cy="6356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is normally distributed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14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0.3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=.134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04" y="1568558"/>
                <a:ext cx="7398885" cy="635687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3141618" y="5421090"/>
            <a:ext cx="0" cy="822960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46604" y="1208657"/>
                <a:ext cx="1383392" cy="461665"/>
              </a:xfrm>
              <a:prstGeom prst="rect">
                <a:avLst/>
              </a:prstGeom>
              <a:solidFill>
                <a:srgbClr val="C00000">
                  <a:alpha val="55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=14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04" y="1208657"/>
                <a:ext cx="1383392" cy="461665"/>
              </a:xfrm>
              <a:prstGeom prst="rect">
                <a:avLst/>
              </a:prstGeom>
              <a:blipFill>
                <a:blip r:embed="rId4"/>
                <a:stretch>
                  <a:fillRect l="-6608" t="-10526" r="-8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5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56" y="1895926"/>
            <a:ext cx="7092497" cy="49620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71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5800" y="-9144"/>
            <a:ext cx="8153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chemeClr val="accent2"/>
                </a:solidFill>
              </a:rPr>
              <a:t>Hypothesis testing: Example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990600" y="1133856"/>
            <a:ext cx="6934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2304" y="1568558"/>
                <a:ext cx="7398885" cy="6356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is normally distributed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14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0.3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=.134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04" y="1568558"/>
                <a:ext cx="7398885" cy="635687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46604" y="1208657"/>
                <a:ext cx="1383392" cy="461665"/>
              </a:xfrm>
              <a:prstGeom prst="rect">
                <a:avLst/>
              </a:prstGeom>
              <a:solidFill>
                <a:srgbClr val="C00000">
                  <a:alpha val="55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=14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04" y="1208657"/>
                <a:ext cx="1383392" cy="461665"/>
              </a:xfrm>
              <a:prstGeom prst="rect">
                <a:avLst/>
              </a:prstGeom>
              <a:blipFill>
                <a:blip r:embed="rId4"/>
                <a:stretch>
                  <a:fillRect l="-6608" t="-10526" r="-8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 18"/>
          <p:cNvSpPr/>
          <p:nvPr/>
        </p:nvSpPr>
        <p:spPr>
          <a:xfrm>
            <a:off x="2329996" y="6012164"/>
            <a:ext cx="823567" cy="299649"/>
          </a:xfrm>
          <a:custGeom>
            <a:avLst/>
            <a:gdLst>
              <a:gd name="connsiteX0" fmla="*/ 0 w 842683"/>
              <a:gd name="connsiteY0" fmla="*/ 292847 h 304800"/>
              <a:gd name="connsiteX1" fmla="*/ 245035 w 842683"/>
              <a:gd name="connsiteY1" fmla="*/ 292847 h 304800"/>
              <a:gd name="connsiteX2" fmla="*/ 400424 w 842683"/>
              <a:gd name="connsiteY2" fmla="*/ 256989 h 304800"/>
              <a:gd name="connsiteX3" fmla="*/ 585694 w 842683"/>
              <a:gd name="connsiteY3" fmla="*/ 197224 h 304800"/>
              <a:gd name="connsiteX4" fmla="*/ 699247 w 842683"/>
              <a:gd name="connsiteY4" fmla="*/ 137459 h 304800"/>
              <a:gd name="connsiteX5" fmla="*/ 782918 w 842683"/>
              <a:gd name="connsiteY5" fmla="*/ 47812 h 304800"/>
              <a:gd name="connsiteX6" fmla="*/ 842683 w 842683"/>
              <a:gd name="connsiteY6" fmla="*/ 0 h 304800"/>
              <a:gd name="connsiteX7" fmla="*/ 836706 w 842683"/>
              <a:gd name="connsiteY7" fmla="*/ 304800 h 304800"/>
              <a:gd name="connsiteX8" fmla="*/ 0 w 842683"/>
              <a:gd name="connsiteY8" fmla="*/ 292847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2683" h="304800">
                <a:moveTo>
                  <a:pt x="0" y="292847"/>
                </a:moveTo>
                <a:lnTo>
                  <a:pt x="245035" y="292847"/>
                </a:lnTo>
                <a:lnTo>
                  <a:pt x="400424" y="256989"/>
                </a:lnTo>
                <a:lnTo>
                  <a:pt x="585694" y="197224"/>
                </a:lnTo>
                <a:lnTo>
                  <a:pt x="699247" y="137459"/>
                </a:lnTo>
                <a:lnTo>
                  <a:pt x="782918" y="47812"/>
                </a:lnTo>
                <a:lnTo>
                  <a:pt x="842683" y="0"/>
                </a:lnTo>
                <a:lnTo>
                  <a:pt x="836706" y="304800"/>
                </a:lnTo>
                <a:lnTo>
                  <a:pt x="0" y="292847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353091" y="2638946"/>
                <a:ext cx="4495398" cy="175304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97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&lt;13.7</m:t>
                          </m:r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       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13.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−14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134</m:t>
                            </m:r>
                          </m:den>
                        </m:f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&lt;−2.24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   =.0125              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091" y="2638946"/>
                <a:ext cx="4495398" cy="17530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3141618" y="5334679"/>
            <a:ext cx="0" cy="995782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9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72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5800" y="-9144"/>
            <a:ext cx="8153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chemeClr val="accent2"/>
                </a:solidFill>
              </a:rPr>
              <a:t>Hypothesis testing: Example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990600" y="1133856"/>
            <a:ext cx="6934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23504" y="1171625"/>
                <a:ext cx="746839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(b) Find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when the true mean elongation force is 13.5 kg. 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Assume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 smtClean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04" y="1171625"/>
                <a:ext cx="7468391" cy="830997"/>
              </a:xfrm>
              <a:prstGeom prst="rect">
                <a:avLst/>
              </a:prstGeom>
              <a:blipFill>
                <a:blip r:embed="rId3"/>
                <a:stretch>
                  <a:fillRect l="-1306" t="-5839" r="-327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8908" y="2040390"/>
                <a:ext cx="3876382" cy="415498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Plan: </a:t>
                </a:r>
                <a:r>
                  <a:rPr lang="en-US" dirty="0" smtClean="0"/>
                  <a:t>We need to know</a:t>
                </a:r>
              </a:p>
              <a:p>
                <a:r>
                  <a:rPr lang="en-US" dirty="0"/>
                  <a:t>t</a:t>
                </a:r>
                <a:r>
                  <a:rPr lang="en-US" dirty="0" smtClean="0"/>
                  <a:t>he lower boundary of the</a:t>
                </a:r>
              </a:p>
              <a:p>
                <a:r>
                  <a:rPr lang="en-US" dirty="0" smtClean="0"/>
                  <a:t>critical region. This has to</a:t>
                </a:r>
              </a:p>
              <a:p>
                <a:r>
                  <a:rPr lang="en-US" dirty="0"/>
                  <a:t>b</a:t>
                </a:r>
                <a:r>
                  <a:rPr lang="en-US" dirty="0" smtClean="0"/>
                  <a:t>e obtained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/>
              </a:p>
              <a:p>
                <a:r>
                  <a:rPr lang="en-US" dirty="0" smtClean="0"/>
                  <a:t>Once the boundary is known, </a:t>
                </a:r>
              </a:p>
              <a:p>
                <a:r>
                  <a:rPr lang="en-US" dirty="0"/>
                  <a:t>t</a:t>
                </a:r>
                <a:r>
                  <a:rPr lang="en-US" dirty="0" smtClean="0"/>
                  <a:t>he probability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can be </a:t>
                </a:r>
              </a:p>
              <a:p>
                <a:r>
                  <a:rPr lang="en-US" dirty="0" smtClean="0"/>
                  <a:t>obtained from the normal </a:t>
                </a:r>
              </a:p>
              <a:p>
                <a:r>
                  <a:rPr lang="en-US" dirty="0" smtClean="0"/>
                  <a:t>distribution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13.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=0.134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r>
                  <a:rPr lang="en-US" dirty="0" smtClean="0"/>
                  <a:t>    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08" y="2040390"/>
                <a:ext cx="3876382" cy="4154984"/>
              </a:xfrm>
              <a:prstGeom prst="rect">
                <a:avLst/>
              </a:prstGeom>
              <a:blipFill>
                <a:blip r:embed="rId4"/>
                <a:stretch>
                  <a:fillRect l="-2358" t="-1175" r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4038600" y="2040390"/>
            <a:ext cx="5262160" cy="3276600"/>
            <a:chOff x="3805640" y="1676400"/>
            <a:chExt cx="5495120" cy="351790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5640" y="1676400"/>
              <a:ext cx="5495120" cy="351790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6172200" y="1930280"/>
              <a:ext cx="2646566" cy="2870320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403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73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5800" y="-9144"/>
            <a:ext cx="8153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chemeClr val="accent2"/>
                </a:solidFill>
              </a:rPr>
              <a:t>Hypothesis testing: Example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990600" y="1133856"/>
            <a:ext cx="6934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23504" y="1171625"/>
                <a:ext cx="746839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(b) Find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 smtClean="0"/>
                  <a:t> when the true mean elongation force is 13.5 kg. 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Assume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 smtClean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04" y="1171625"/>
                <a:ext cx="7468391" cy="830997"/>
              </a:xfrm>
              <a:prstGeom prst="rect">
                <a:avLst/>
              </a:prstGeom>
              <a:blipFill>
                <a:blip r:embed="rId3"/>
                <a:stretch>
                  <a:fillRect l="-1306" t="-5839" r="-327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8908" y="2040390"/>
                <a:ext cx="3758465" cy="156966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97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Plan: </a:t>
                </a:r>
                <a:r>
                  <a:rPr lang="en-US" dirty="0" smtClean="0"/>
                  <a:t>We need to know</a:t>
                </a:r>
              </a:p>
              <a:p>
                <a:r>
                  <a:rPr lang="en-US" dirty="0"/>
                  <a:t>t</a:t>
                </a:r>
                <a:r>
                  <a:rPr lang="en-US" dirty="0" smtClean="0"/>
                  <a:t>he lower boundary of the</a:t>
                </a:r>
              </a:p>
              <a:p>
                <a:r>
                  <a:rPr lang="en-US" dirty="0" smtClean="0"/>
                  <a:t>critical region. This has to</a:t>
                </a:r>
              </a:p>
              <a:p>
                <a:r>
                  <a:rPr lang="en-US" dirty="0"/>
                  <a:t>b</a:t>
                </a:r>
                <a:r>
                  <a:rPr lang="en-US" dirty="0" smtClean="0"/>
                  <a:t>e obtained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 smtClean="0"/>
                  <a:t>.  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08" y="2040390"/>
                <a:ext cx="3758465" cy="1569660"/>
              </a:xfrm>
              <a:prstGeom prst="rect">
                <a:avLst/>
              </a:prstGeom>
              <a:blipFill>
                <a:blip r:embed="rId4"/>
                <a:stretch>
                  <a:fillRect l="-2431" t="-3113" r="-1459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546746"/>
              </p:ext>
            </p:extLst>
          </p:nvPr>
        </p:nvGraphicFramePr>
        <p:xfrm>
          <a:off x="5029200" y="1667924"/>
          <a:ext cx="2895600" cy="2626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34" name="Equation" r:id="rId5" imgW="1638000" imgH="1485720" progId="Equation.DSMT4">
                  <p:embed/>
                </p:oleObj>
              </mc:Choice>
              <mc:Fallback>
                <p:oleObj name="Equation" r:id="rId5" imgW="1638000" imgH="1485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29200" y="1667924"/>
                        <a:ext cx="2895600" cy="2626504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38908" y="3959729"/>
                <a:ext cx="3876382" cy="193899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Once the boundary is known, </a:t>
                </a:r>
              </a:p>
              <a:p>
                <a:r>
                  <a:rPr lang="en-US" dirty="0"/>
                  <a:t>t</a:t>
                </a:r>
                <a:r>
                  <a:rPr lang="en-US" dirty="0" smtClean="0"/>
                  <a:t>he probability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can be </a:t>
                </a:r>
              </a:p>
              <a:p>
                <a:r>
                  <a:rPr lang="en-US" dirty="0" smtClean="0"/>
                  <a:t>obtained from the normal </a:t>
                </a:r>
              </a:p>
              <a:p>
                <a:r>
                  <a:rPr lang="en-US" dirty="0" smtClean="0"/>
                  <a:t>distribution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13.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=0.134</m:t>
                    </m:r>
                  </m:oMath>
                </a14:m>
                <a:r>
                  <a:rPr lang="en-US" dirty="0" smtClean="0"/>
                  <a:t>.    </a:t>
                </a:r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08" y="3959729"/>
                <a:ext cx="3876382" cy="1938992"/>
              </a:xfrm>
              <a:prstGeom prst="rect">
                <a:avLst/>
              </a:prstGeom>
              <a:blipFill>
                <a:blip r:embed="rId7"/>
                <a:stretch>
                  <a:fillRect l="-2358" t="-2516" r="-1415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397210"/>
              </p:ext>
            </p:extLst>
          </p:nvPr>
        </p:nvGraphicFramePr>
        <p:xfrm>
          <a:off x="5019675" y="4424363"/>
          <a:ext cx="3353816" cy="224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35" name="Equation" r:id="rId8" imgW="1955520" imgH="1307880" progId="Equation.DSMT4">
                  <p:embed/>
                </p:oleObj>
              </mc:Choice>
              <mc:Fallback>
                <p:oleObj name="Equation" r:id="rId8" imgW="1955520" imgH="1307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19675" y="4424363"/>
                        <a:ext cx="3353816" cy="2243137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467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74</a:t>
            </a:fld>
            <a:endParaRPr lang="en-US" altLang="en-US"/>
          </a:p>
        </p:txBody>
      </p:sp>
      <p:pic>
        <p:nvPicPr>
          <p:cNvPr id="4" name="Picture 10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28738"/>
            <a:ext cx="8020050" cy="518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85800" y="-9144"/>
            <a:ext cx="8153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chemeClr val="accent2"/>
                </a:solidFill>
              </a:rPr>
              <a:t>Procedure for hypothesis testing on mean, population variance known.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990600" y="1133856"/>
            <a:ext cx="6934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0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75</a:t>
            </a:fld>
            <a:endParaRPr lang="en-US" altLang="en-US"/>
          </a:p>
        </p:txBody>
      </p:sp>
      <p:pic>
        <p:nvPicPr>
          <p:cNvPr id="4" name="Picture 10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371600"/>
            <a:ext cx="8020050" cy="518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895600" y="9525"/>
            <a:ext cx="8153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chemeClr val="accent2"/>
                </a:solidFill>
              </a:rPr>
              <a:t>Apply…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990600" y="1133856"/>
            <a:ext cx="6934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216020"/>
              </p:ext>
            </p:extLst>
          </p:nvPr>
        </p:nvGraphicFramePr>
        <p:xfrm>
          <a:off x="3945548" y="2066925"/>
          <a:ext cx="493073" cy="267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38" name="Equation" r:id="rId4" imgW="304560" imgH="164880" progId="Equation.DSMT4">
                  <p:embed/>
                </p:oleObj>
              </mc:Choice>
              <mc:Fallback>
                <p:oleObj name="Equation" r:id="rId4" imgW="30456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45548" y="2066925"/>
                        <a:ext cx="493073" cy="267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638343"/>
              </p:ext>
            </p:extLst>
          </p:nvPr>
        </p:nvGraphicFramePr>
        <p:xfrm>
          <a:off x="4192084" y="2438400"/>
          <a:ext cx="1968500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39" name="Equation" r:id="rId6" imgW="1218960" imgH="393480" progId="Equation.DSMT4">
                  <p:embed/>
                </p:oleObj>
              </mc:Choice>
              <mc:Fallback>
                <p:oleObj name="Equation" r:id="rId6" imgW="1218960" imgH="39348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92084" y="2438400"/>
                        <a:ext cx="1968500" cy="636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13555"/>
              </p:ext>
            </p:extLst>
          </p:nvPr>
        </p:nvGraphicFramePr>
        <p:xfrm>
          <a:off x="5410200" y="5615776"/>
          <a:ext cx="990600" cy="30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0" name="Equation" r:id="rId8" imgW="583920" imgH="177480" progId="Equation.DSMT4">
                  <p:embed/>
                </p:oleObj>
              </mc:Choice>
              <mc:Fallback>
                <p:oleObj name="Equation" r:id="rId8" imgW="583920" imgH="17748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0200" y="5615776"/>
                        <a:ext cx="990600" cy="300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20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76</a:t>
            </a:fld>
            <a:endParaRPr lang="en-US" altLang="en-US" dirty="0"/>
          </a:p>
        </p:txBody>
      </p:sp>
      <p:pic>
        <p:nvPicPr>
          <p:cNvPr id="44034" name="Picture 2" descr="http://d3a5ak6v9sb99l.cloudfront.net/content/advances/3/2/e1601759/F3.large.jpg?width=800&amp;height=600&amp;carouse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044208"/>
            <a:ext cx="5018253" cy="512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85800" y="228600"/>
            <a:ext cx="75438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Benton Sans Cond"/>
              </a:rPr>
              <a:t>Historical ecology and the conservation of large, hermaphroditic fishes in Pacific Coast kelp forest ecosystems</a:t>
            </a:r>
          </a:p>
          <a:p>
            <a:r>
              <a:rPr lang="en-US" sz="1400" i="1" dirty="0" smtClean="0">
                <a:solidFill>
                  <a:srgbClr val="666666"/>
                </a:solidFill>
                <a:latin typeface="Benton Sans"/>
              </a:rPr>
              <a:t>Science </a:t>
            </a:r>
            <a:r>
              <a:rPr lang="en-US" sz="1400" i="1" dirty="0">
                <a:solidFill>
                  <a:srgbClr val="666666"/>
                </a:solidFill>
                <a:latin typeface="Benton Sans"/>
              </a:rPr>
              <a:t>Advances </a:t>
            </a:r>
            <a:r>
              <a:rPr lang="en-US" sz="1400" dirty="0">
                <a:solidFill>
                  <a:srgbClr val="666666"/>
                </a:solidFill>
                <a:latin typeface="Benton Sans"/>
              </a:rPr>
              <a:t> 01 Feb 2017:</a:t>
            </a:r>
            <a:br>
              <a:rPr lang="en-US" sz="1400" dirty="0">
                <a:solidFill>
                  <a:srgbClr val="666666"/>
                </a:solidFill>
                <a:latin typeface="Benton Sans"/>
              </a:rPr>
            </a:br>
            <a:r>
              <a:rPr lang="en-US" sz="1400" dirty="0">
                <a:solidFill>
                  <a:srgbClr val="666666"/>
                </a:solidFill>
                <a:latin typeface="Benton Sans"/>
              </a:rPr>
              <a:t>Vol. 3, no. 2, e1601759</a:t>
            </a:r>
            <a:r>
              <a:rPr lang="en-US" sz="1200" dirty="0">
                <a:solidFill>
                  <a:srgbClr val="666666"/>
                </a:solidFill>
                <a:latin typeface="Benton Sans"/>
              </a:rPr>
              <a:t/>
            </a:r>
            <a:br>
              <a:rPr lang="en-US" sz="1200" dirty="0">
                <a:solidFill>
                  <a:srgbClr val="666666"/>
                </a:solidFill>
                <a:latin typeface="Benton Sans"/>
              </a:rPr>
            </a:br>
            <a:endParaRPr lang="en-US" sz="1200" b="0" i="0" dirty="0">
              <a:solidFill>
                <a:srgbClr val="666666"/>
              </a:solidFill>
              <a:effectLst/>
              <a:latin typeface="Benton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29710"/>
            <a:ext cx="2524477" cy="4448796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2590800" y="2691102"/>
            <a:ext cx="3438878" cy="585498"/>
          </a:xfrm>
          <a:custGeom>
            <a:avLst/>
            <a:gdLst>
              <a:gd name="connsiteX0" fmla="*/ 0 w 3152775"/>
              <a:gd name="connsiteY0" fmla="*/ 623598 h 623598"/>
              <a:gd name="connsiteX1" fmla="*/ 1323975 w 3152775"/>
              <a:gd name="connsiteY1" fmla="*/ 4473 h 623598"/>
              <a:gd name="connsiteX2" fmla="*/ 3152775 w 3152775"/>
              <a:gd name="connsiteY2" fmla="*/ 328323 h 623598"/>
              <a:gd name="connsiteX3" fmla="*/ 3152775 w 3152775"/>
              <a:gd name="connsiteY3" fmla="*/ 328323 h 62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2775" h="623598">
                <a:moveTo>
                  <a:pt x="0" y="623598"/>
                </a:moveTo>
                <a:cubicBezTo>
                  <a:pt x="399256" y="338641"/>
                  <a:pt x="798513" y="53685"/>
                  <a:pt x="1323975" y="4473"/>
                </a:cubicBezTo>
                <a:cubicBezTo>
                  <a:pt x="1849437" y="-44739"/>
                  <a:pt x="3152775" y="328323"/>
                  <a:pt x="3152775" y="328323"/>
                </a:cubicBezTo>
                <a:lnTo>
                  <a:pt x="3152775" y="328323"/>
                </a:ln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9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    </a:t>
            </a:r>
            <a:r>
              <a:rPr lang="en-US" altLang="en-US" sz="3600" b="1" dirty="0" smtClean="0">
                <a:solidFill>
                  <a:schemeClr val="accent2"/>
                </a:solidFill>
              </a:rPr>
              <a:t>Interval estimate of </a:t>
            </a:r>
            <a:r>
              <a:rPr lang="en-US" altLang="en-US" sz="3600" b="1" dirty="0">
                <a:solidFill>
                  <a:schemeClr val="accent2"/>
                </a:solidFill>
              </a:rPr>
              <a:t>the Mean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	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40963" name="Line 3"/>
          <p:cNvSpPr>
            <a:spLocks noChangeShapeType="1"/>
          </p:cNvSpPr>
          <p:nvPr/>
        </p:nvSpPr>
        <p:spPr bwMode="auto">
          <a:xfrm>
            <a:off x="1447800" y="990600"/>
            <a:ext cx="5867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5" name="Text Box 7"/>
          <p:cNvSpPr txBox="1">
            <a:spLocks noChangeArrowheads="1"/>
          </p:cNvSpPr>
          <p:nvPr/>
        </p:nvSpPr>
        <p:spPr bwMode="auto">
          <a:xfrm>
            <a:off x="838200" y="1323974"/>
            <a:ext cx="71628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 smtClean="0"/>
              <a:t>Instead of a point estimate of the mean, we want the values of L and U as ‘interval estimate’ of mean:</a:t>
            </a:r>
            <a:endParaRPr lang="en-US" altLang="en-US" sz="2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5FD5BD-D11D-4C1A-B6A0-A16029AD3C3F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77</a:t>
            </a:fld>
            <a:endParaRPr lang="en-US" alt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112236"/>
              </p:ext>
            </p:extLst>
          </p:nvPr>
        </p:nvGraphicFramePr>
        <p:xfrm>
          <a:off x="2734056" y="3029792"/>
          <a:ext cx="3052763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3" name="Equation" r:id="rId3" imgW="774360" imgH="203040" progId="Equation.DSMT4">
                  <p:embed/>
                </p:oleObj>
              </mc:Choice>
              <mc:Fallback>
                <p:oleObj name="Equation" r:id="rId3" imgW="7743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34056" y="3029792"/>
                        <a:ext cx="3052763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    </a:t>
            </a:r>
            <a:r>
              <a:rPr lang="en-US" altLang="en-US" sz="3600" b="1" dirty="0" smtClean="0">
                <a:solidFill>
                  <a:schemeClr val="accent2"/>
                </a:solidFill>
              </a:rPr>
              <a:t>Confidence </a:t>
            </a:r>
            <a:r>
              <a:rPr lang="en-US" altLang="en-US" sz="3600" b="1" dirty="0">
                <a:solidFill>
                  <a:schemeClr val="accent2"/>
                </a:solidFill>
              </a:rPr>
              <a:t>Interval on the Mean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	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40963" name="Line 3"/>
          <p:cNvSpPr>
            <a:spLocks noChangeShapeType="1"/>
          </p:cNvSpPr>
          <p:nvPr/>
        </p:nvSpPr>
        <p:spPr bwMode="auto">
          <a:xfrm>
            <a:off x="1447800" y="990600"/>
            <a:ext cx="5867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5" name="Text Box 7"/>
          <p:cNvSpPr txBox="1">
            <a:spLocks noChangeArrowheads="1"/>
          </p:cNvSpPr>
          <p:nvPr/>
        </p:nvSpPr>
        <p:spPr bwMode="auto">
          <a:xfrm>
            <a:off x="838200" y="1323974"/>
            <a:ext cx="71628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dirty="0" smtClean="0"/>
              <a:t>Instead of a point estimate of the mean, we want the values of L and U as ‘interval estimate’ of mean:</a:t>
            </a:r>
            <a:endParaRPr lang="en-US" altLang="en-US" sz="2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5FD5BD-D11D-4C1A-B6A0-A16029AD3C3F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78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43000" y="4343400"/>
                <a:ext cx="75176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L and U are functions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 smtClean="0"/>
                  <a:t> and hence are random variables.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4343400"/>
                <a:ext cx="7517699" cy="461665"/>
              </a:xfrm>
              <a:prstGeom prst="rect">
                <a:avLst/>
              </a:prstGeom>
              <a:blipFill>
                <a:blip r:embed="rId3"/>
                <a:stretch>
                  <a:fillRect l="-1298" t="-10667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182431"/>
              </p:ext>
            </p:extLst>
          </p:nvPr>
        </p:nvGraphicFramePr>
        <p:xfrm>
          <a:off x="2572512" y="3030091"/>
          <a:ext cx="5157023" cy="801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5" name="Equation" r:id="rId4" imgW="1307880" imgH="203040" progId="Equation.DSMT4">
                  <p:embed/>
                </p:oleObj>
              </mc:Choice>
              <mc:Fallback>
                <p:oleObj name="Equation" r:id="rId4" imgW="1307880" imgH="2030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72512" y="3030091"/>
                        <a:ext cx="5157023" cy="801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849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79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81163" y="140340"/>
            <a:ext cx="685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>
                <a:solidFill>
                  <a:schemeClr val="accent2"/>
                </a:solidFill>
              </a:rPr>
              <a:t>Confidence </a:t>
            </a:r>
            <a:r>
              <a:rPr lang="en-US" altLang="en-US" sz="3600" b="1" dirty="0" smtClean="0">
                <a:solidFill>
                  <a:schemeClr val="accent2"/>
                </a:solidFill>
              </a:rPr>
              <a:t>Interval: Yardstick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2091093" y="1171988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76413" y="1785860"/>
                <a:ext cx="2696059" cy="972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Population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 smtClean="0"/>
                  <a:t> known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13" y="1785860"/>
                <a:ext cx="2696059" cy="972446"/>
              </a:xfrm>
              <a:prstGeom prst="rect">
                <a:avLst/>
              </a:prstGeom>
              <a:blipFill>
                <a:blip r:embed="rId2"/>
                <a:stretch>
                  <a:fillRect l="-3386" t="-36478" r="-4515" b="-110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875" name="Picture 11" descr="Image result for linear sca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8" b="51852"/>
          <a:stretch/>
        </p:blipFill>
        <p:spPr bwMode="auto">
          <a:xfrm>
            <a:off x="1681163" y="5610719"/>
            <a:ext cx="5724525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876" name="Group 36875"/>
          <p:cNvGrpSpPr/>
          <p:nvPr/>
        </p:nvGrpSpPr>
        <p:grpSpPr>
          <a:xfrm>
            <a:off x="2724447" y="1935764"/>
            <a:ext cx="7105353" cy="4160236"/>
            <a:chOff x="1767243" y="1295400"/>
            <a:chExt cx="7105353" cy="4160236"/>
          </a:xfrm>
        </p:grpSpPr>
        <p:grpSp>
          <p:nvGrpSpPr>
            <p:cNvPr id="36873" name="Group 36872"/>
            <p:cNvGrpSpPr/>
            <p:nvPr/>
          </p:nvGrpSpPr>
          <p:grpSpPr>
            <a:xfrm>
              <a:off x="1767243" y="1295400"/>
              <a:ext cx="6386157" cy="4160236"/>
              <a:chOff x="1447800" y="1021364"/>
              <a:chExt cx="6386157" cy="4160236"/>
            </a:xfrm>
          </p:grpSpPr>
          <p:grpSp>
            <p:nvGrpSpPr>
              <p:cNvPr id="36869" name="Group 36868"/>
              <p:cNvGrpSpPr/>
              <p:nvPr/>
            </p:nvGrpSpPr>
            <p:grpSpPr>
              <a:xfrm>
                <a:off x="1447800" y="1021364"/>
                <a:ext cx="6386157" cy="4160236"/>
                <a:chOff x="-228600" y="347473"/>
                <a:chExt cx="6386157" cy="4160236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-228600" y="347473"/>
                  <a:ext cx="6386157" cy="4160236"/>
                  <a:chOff x="2072043" y="1360216"/>
                  <a:chExt cx="6386157" cy="4160236"/>
                </a:xfrm>
              </p:grpSpPr>
              <p:pic>
                <p:nvPicPr>
                  <p:cNvPr id="25" name="Picture 24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072043" y="1360216"/>
                    <a:ext cx="6386157" cy="4160236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/>
                  <p:cNvGrpSpPr/>
                  <p:nvPr/>
                </p:nvGrpSpPr>
                <p:grpSpPr>
                  <a:xfrm>
                    <a:off x="4053159" y="1632703"/>
                    <a:ext cx="2590800" cy="3663481"/>
                    <a:chOff x="2543665" y="1653267"/>
                    <a:chExt cx="2590800" cy="3663481"/>
                  </a:xfrm>
                </p:grpSpPr>
                <p:cxnSp>
                  <p:nvCxnSpPr>
                    <p:cNvPr id="22" name="Straight Connector 21"/>
                    <p:cNvCxnSpPr/>
                    <p:nvPr/>
                  </p:nvCxnSpPr>
                  <p:spPr>
                    <a:xfrm>
                      <a:off x="3839065" y="1905000"/>
                      <a:ext cx="0" cy="3411748"/>
                    </a:xfrm>
                    <a:prstGeom prst="line">
                      <a:avLst/>
                    </a:prstGeom>
                    <a:ln w="34925">
                      <a:solidFill>
                        <a:schemeClr val="accent2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2543665" y="1653267"/>
                      <a:ext cx="2590800" cy="3509435"/>
                    </a:xfrm>
                    <a:prstGeom prst="rect">
                      <a:avLst/>
                    </a:prstGeom>
                    <a:solidFill>
                      <a:schemeClr val="accent1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36866" name="Freeform 36865"/>
                <p:cNvSpPr/>
                <p:nvPr/>
              </p:nvSpPr>
              <p:spPr>
                <a:xfrm>
                  <a:off x="4457700" y="3419475"/>
                  <a:ext cx="685800" cy="533400"/>
                </a:xfrm>
                <a:custGeom>
                  <a:avLst/>
                  <a:gdLst>
                    <a:gd name="connsiteX0" fmla="*/ 0 w 685800"/>
                    <a:gd name="connsiteY0" fmla="*/ 533400 h 533400"/>
                    <a:gd name="connsiteX1" fmla="*/ 266700 w 685800"/>
                    <a:gd name="connsiteY1" fmla="*/ 209550 h 533400"/>
                    <a:gd name="connsiteX2" fmla="*/ 685800 w 685800"/>
                    <a:gd name="connsiteY2" fmla="*/ 0 h 53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85800" h="533400">
                      <a:moveTo>
                        <a:pt x="0" y="533400"/>
                      </a:moveTo>
                      <a:cubicBezTo>
                        <a:pt x="76200" y="415925"/>
                        <a:pt x="152400" y="298450"/>
                        <a:pt x="266700" y="209550"/>
                      </a:cubicBezTo>
                      <a:cubicBezTo>
                        <a:pt x="381000" y="120650"/>
                        <a:pt x="533400" y="60325"/>
                        <a:pt x="685800" y="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67" name="Freeform 36866"/>
                <p:cNvSpPr/>
                <p:nvPr/>
              </p:nvSpPr>
              <p:spPr>
                <a:xfrm>
                  <a:off x="1076325" y="3448050"/>
                  <a:ext cx="552450" cy="495300"/>
                </a:xfrm>
                <a:custGeom>
                  <a:avLst/>
                  <a:gdLst>
                    <a:gd name="connsiteX0" fmla="*/ 552450 w 552450"/>
                    <a:gd name="connsiteY0" fmla="*/ 495300 h 495300"/>
                    <a:gd name="connsiteX1" fmla="*/ 276225 w 552450"/>
                    <a:gd name="connsiteY1" fmla="*/ 123825 h 495300"/>
                    <a:gd name="connsiteX2" fmla="*/ 0 w 552450"/>
                    <a:gd name="connsiteY2" fmla="*/ 0 h 495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52450" h="495300">
                      <a:moveTo>
                        <a:pt x="552450" y="495300"/>
                      </a:moveTo>
                      <a:cubicBezTo>
                        <a:pt x="460375" y="350837"/>
                        <a:pt x="368300" y="206375"/>
                        <a:pt x="276225" y="123825"/>
                      </a:cubicBezTo>
                      <a:cubicBezTo>
                        <a:pt x="184150" y="41275"/>
                        <a:pt x="92075" y="20637"/>
                        <a:pt x="0" y="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  <a:tailEnd type="stealth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68" name="TextBox 36867"/>
                <p:cNvSpPr txBox="1"/>
                <p:nvPr/>
              </p:nvSpPr>
              <p:spPr>
                <a:xfrm>
                  <a:off x="5138377" y="3023998"/>
                  <a:ext cx="82586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2.5%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63668" y="3063533"/>
                  <a:ext cx="82586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2.5%</a:t>
                  </a:r>
                </a:p>
              </p:txBody>
            </p:sp>
          </p:grpSp>
          <p:cxnSp>
            <p:nvCxnSpPr>
              <p:cNvPr id="36871" name="Straight Connector 36870"/>
              <p:cNvCxnSpPr/>
              <p:nvPr/>
            </p:nvCxnSpPr>
            <p:spPr>
              <a:xfrm>
                <a:off x="2247900" y="4721080"/>
                <a:ext cx="500062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874" name="TextBox 36873"/>
                <p:cNvSpPr txBox="1"/>
                <p:nvPr/>
              </p:nvSpPr>
              <p:spPr>
                <a:xfrm>
                  <a:off x="5938780" y="1894672"/>
                  <a:ext cx="2933816" cy="8636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Sampling distribution </a:t>
                  </a:r>
                </a:p>
                <a:p>
                  <a:r>
                    <a:rPr lang="en-US" dirty="0"/>
                    <a:t>o</a:t>
                  </a:r>
                  <a:r>
                    <a:rPr lang="en-US" dirty="0" smtClean="0"/>
                    <a:t>f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a14:m>
                  <a:endParaRPr lang="en-US" dirty="0" smtClean="0"/>
                </a:p>
              </p:txBody>
            </p:sp>
          </mc:Choice>
          <mc:Fallback xmlns="">
            <p:sp>
              <p:nvSpPr>
                <p:cNvPr id="36874" name="TextBox 368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8780" y="1894672"/>
                  <a:ext cx="2933816" cy="863634"/>
                </a:xfrm>
                <a:prstGeom prst="rect">
                  <a:avLst/>
                </a:prstGeom>
                <a:blipFill>
                  <a:blip r:embed="rId5"/>
                  <a:stretch>
                    <a:fillRect l="-3112" t="-5634" r="-2282" b="-11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8381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86000" y="-121918"/>
            <a:ext cx="4800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Statistical </a:t>
            </a:r>
            <a:r>
              <a:rPr lang="en-US" altLang="en-US" sz="3600" b="1" dirty="0">
                <a:solidFill>
                  <a:schemeClr val="accent1"/>
                </a:solidFill>
              </a:rPr>
              <a:t>Inference</a:t>
            </a: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1981199" y="862587"/>
            <a:ext cx="5181600" cy="2438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301240" y="1219200"/>
            <a:ext cx="5474096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 b="1" dirty="0">
                <a:latin typeface="Times-Roman;Times-Bold"/>
              </a:rPr>
              <a:t> </a:t>
            </a:r>
            <a:r>
              <a:rPr lang="en-US" altLang="en-US" sz="2800" dirty="0" smtClean="0"/>
              <a:t>Estimation of parameters</a:t>
            </a:r>
            <a:r>
              <a:rPr lang="en-US" altLang="en-US" sz="2800" b="1" dirty="0" smtClean="0"/>
              <a:t>.</a:t>
            </a:r>
          </a:p>
          <a:p>
            <a:pPr lvl="1">
              <a:buFontTx/>
              <a:buChar char="•"/>
            </a:pPr>
            <a:r>
              <a:rPr lang="en-US" altLang="en-US" sz="2800" dirty="0" smtClean="0"/>
              <a:t>Point estimate</a:t>
            </a:r>
          </a:p>
          <a:p>
            <a:pPr lvl="1">
              <a:buFontTx/>
              <a:buChar char="•"/>
            </a:pPr>
            <a:r>
              <a:rPr lang="en-US" altLang="en-US" sz="2800" dirty="0" smtClean="0"/>
              <a:t>Interval estimate </a:t>
            </a:r>
            <a:endParaRPr lang="en-US" altLang="en-US" sz="2800" dirty="0"/>
          </a:p>
          <a:p>
            <a:pPr>
              <a:buFontTx/>
              <a:buChar char="•"/>
            </a:pPr>
            <a:endParaRPr lang="en-US" altLang="en-US" sz="2800" b="1" dirty="0"/>
          </a:p>
          <a:p>
            <a:pPr>
              <a:buFontTx/>
              <a:buChar char="•"/>
            </a:pPr>
            <a:r>
              <a:rPr lang="en-US" altLang="en-US" sz="2800" dirty="0" smtClean="0"/>
              <a:t>Hypothesis testing. </a:t>
            </a:r>
            <a:endParaRPr lang="en-US" altLang="en-US" sz="2800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03" y="4191000"/>
            <a:ext cx="8445897" cy="1943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717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228600" y="5126214"/>
            <a:ext cx="8839200" cy="581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80</a:t>
            </a:fld>
            <a:endParaRPr lang="en-US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362200" y="-119742"/>
            <a:ext cx="685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>
                <a:solidFill>
                  <a:schemeClr val="accent2"/>
                </a:solidFill>
              </a:rPr>
              <a:t>Confidence Interval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1905000" y="762000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33400" y="809135"/>
            <a:ext cx="7467600" cy="4864738"/>
            <a:chOff x="1990344" y="809135"/>
            <a:chExt cx="7467600" cy="4864738"/>
          </a:xfrm>
        </p:grpSpPr>
        <p:grpSp>
          <p:nvGrpSpPr>
            <p:cNvPr id="8" name="Group 7"/>
            <p:cNvGrpSpPr/>
            <p:nvPr/>
          </p:nvGrpSpPr>
          <p:grpSpPr>
            <a:xfrm>
              <a:off x="1990344" y="809135"/>
              <a:ext cx="7467600" cy="4864738"/>
              <a:chOff x="3276600" y="586592"/>
              <a:chExt cx="7467600" cy="4864738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276600" y="586592"/>
                <a:ext cx="7467600" cy="4864738"/>
                <a:chOff x="4201638" y="1260829"/>
                <a:chExt cx="7467600" cy="4864738"/>
              </a:xfrm>
            </p:grpSpPr>
            <p:cxnSp>
              <p:nvCxnSpPr>
                <p:cNvPr id="22" name="Straight Connector 21"/>
                <p:cNvCxnSpPr/>
                <p:nvPr/>
              </p:nvCxnSpPr>
              <p:spPr>
                <a:xfrm>
                  <a:off x="8077200" y="1675364"/>
                  <a:ext cx="0" cy="3411748"/>
                </a:xfrm>
                <a:prstGeom prst="line">
                  <a:avLst/>
                </a:prstGeom>
                <a:ln w="3492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01638" y="1260829"/>
                  <a:ext cx="7467600" cy="4864738"/>
                </a:xfrm>
                <a:prstGeom prst="rect">
                  <a:avLst/>
                </a:prstGeom>
              </p:spPr>
            </p:pic>
          </p:grpSp>
          <p:sp>
            <p:nvSpPr>
              <p:cNvPr id="16" name="Rectangle 15"/>
              <p:cNvSpPr/>
              <p:nvPr/>
            </p:nvSpPr>
            <p:spPr>
              <a:xfrm>
                <a:off x="5857189" y="1361079"/>
                <a:ext cx="2590800" cy="3509435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Oval 10"/>
            <p:cNvSpPr/>
            <p:nvPr/>
          </p:nvSpPr>
          <p:spPr>
            <a:xfrm>
              <a:off x="5796387" y="5087112"/>
              <a:ext cx="142328" cy="152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-647700" y="868296"/>
            <a:ext cx="7347692" cy="4786625"/>
            <a:chOff x="320303" y="920308"/>
            <a:chExt cx="7347692" cy="4786625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303" y="920308"/>
              <a:ext cx="7347692" cy="4786625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4114800" y="1447800"/>
              <a:ext cx="0" cy="3411748"/>
            </a:xfrm>
            <a:prstGeom prst="line">
              <a:avLst/>
            </a:prstGeom>
            <a:ln w="349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174710" y="1051360"/>
                <a:ext cx="237757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Black curve: true </a:t>
                </a:r>
              </a:p>
              <a:p>
                <a:r>
                  <a:rPr lang="en-US" dirty="0" smtClean="0"/>
                  <a:t>distribution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 smtClean="0"/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10" y="1051360"/>
                <a:ext cx="2377574" cy="830997"/>
              </a:xfrm>
              <a:prstGeom prst="rect">
                <a:avLst/>
              </a:prstGeom>
              <a:blipFill>
                <a:blip r:embed="rId4"/>
                <a:stretch>
                  <a:fillRect l="-4103" t="-5839" r="-6667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4548356" y="5500870"/>
            <a:ext cx="2909280" cy="461665"/>
            <a:chOff x="4548356" y="5500870"/>
            <a:chExt cx="2909280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710281" y="5500870"/>
                  <a:ext cx="27473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o</a:t>
                  </a:r>
                  <a:r>
                    <a:rPr lang="en-US" dirty="0" smtClean="0"/>
                    <a:t>ne occurrence of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a14:m>
                  <a:r>
                    <a:rPr lang="en-US" dirty="0" smtClean="0"/>
                    <a:t> </a:t>
                  </a: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0281" y="5500870"/>
                  <a:ext cx="274735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3556" t="-10526" r="-8667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/>
            <p:cNvSpPr/>
            <p:nvPr/>
          </p:nvSpPr>
          <p:spPr>
            <a:xfrm>
              <a:off x="4548356" y="5678373"/>
              <a:ext cx="152400" cy="13346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746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228600" y="5126214"/>
            <a:ext cx="8839200" cy="581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81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362200" y="-119742"/>
            <a:ext cx="685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>
                <a:solidFill>
                  <a:schemeClr val="accent2"/>
                </a:solidFill>
              </a:rPr>
              <a:t>Confidence Interval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1905000" y="762000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066800" y="809135"/>
            <a:ext cx="7467600" cy="4864738"/>
            <a:chOff x="1990344" y="809135"/>
            <a:chExt cx="7467600" cy="4864738"/>
          </a:xfrm>
        </p:grpSpPr>
        <p:grpSp>
          <p:nvGrpSpPr>
            <p:cNvPr id="8" name="Group 7"/>
            <p:cNvGrpSpPr/>
            <p:nvPr/>
          </p:nvGrpSpPr>
          <p:grpSpPr>
            <a:xfrm>
              <a:off x="1990344" y="809135"/>
              <a:ext cx="7467600" cy="4864738"/>
              <a:chOff x="3276600" y="586592"/>
              <a:chExt cx="7467600" cy="4864738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276600" y="586592"/>
                <a:ext cx="7467600" cy="4864738"/>
                <a:chOff x="4201638" y="1260829"/>
                <a:chExt cx="7467600" cy="4864738"/>
              </a:xfrm>
            </p:grpSpPr>
            <p:cxnSp>
              <p:nvCxnSpPr>
                <p:cNvPr id="22" name="Straight Connector 21"/>
                <p:cNvCxnSpPr/>
                <p:nvPr/>
              </p:nvCxnSpPr>
              <p:spPr>
                <a:xfrm>
                  <a:off x="8077200" y="1675364"/>
                  <a:ext cx="0" cy="3411748"/>
                </a:xfrm>
                <a:prstGeom prst="line">
                  <a:avLst/>
                </a:prstGeom>
                <a:ln w="3492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01638" y="1260829"/>
                  <a:ext cx="7467600" cy="4864738"/>
                </a:xfrm>
                <a:prstGeom prst="rect">
                  <a:avLst/>
                </a:prstGeom>
              </p:spPr>
            </p:pic>
          </p:grpSp>
          <p:sp>
            <p:nvSpPr>
              <p:cNvPr id="16" name="Rectangle 15"/>
              <p:cNvSpPr/>
              <p:nvPr/>
            </p:nvSpPr>
            <p:spPr>
              <a:xfrm>
                <a:off x="5857189" y="1361079"/>
                <a:ext cx="2590800" cy="3509435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Oval 10"/>
            <p:cNvSpPr/>
            <p:nvPr/>
          </p:nvSpPr>
          <p:spPr>
            <a:xfrm>
              <a:off x="5796387" y="5087112"/>
              <a:ext cx="142328" cy="152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-642092" y="868296"/>
            <a:ext cx="7347692" cy="4786625"/>
            <a:chOff x="320303" y="920308"/>
            <a:chExt cx="7347692" cy="4786625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303" y="920308"/>
              <a:ext cx="7347692" cy="4786625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4114800" y="1447800"/>
              <a:ext cx="0" cy="3411748"/>
            </a:xfrm>
            <a:prstGeom prst="line">
              <a:avLst/>
            </a:prstGeom>
            <a:ln w="349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174710" y="1051360"/>
                <a:ext cx="237757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Black curve: true </a:t>
                </a:r>
              </a:p>
              <a:p>
                <a:r>
                  <a:rPr lang="en-US" dirty="0" smtClean="0"/>
                  <a:t>distribution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 smtClean="0"/>
                  <a:t> 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10" y="1051360"/>
                <a:ext cx="2377574" cy="830997"/>
              </a:xfrm>
              <a:prstGeom prst="rect">
                <a:avLst/>
              </a:prstGeom>
              <a:blipFill>
                <a:blip r:embed="rId4"/>
                <a:stretch>
                  <a:fillRect l="-4103" t="-5839" r="-6667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4548356" y="5500870"/>
            <a:ext cx="3386975" cy="461665"/>
            <a:chOff x="4548356" y="5500870"/>
            <a:chExt cx="3386975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710281" y="5500870"/>
                  <a:ext cx="32250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another occurrence of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a14:m>
                  <a:r>
                    <a:rPr lang="en-US" dirty="0" smtClean="0"/>
                    <a:t> </a:t>
                  </a: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0281" y="5500870"/>
                  <a:ext cx="3225050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3025" t="-10526" r="-7183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9"/>
            <p:cNvSpPr/>
            <p:nvPr/>
          </p:nvSpPr>
          <p:spPr>
            <a:xfrm>
              <a:off x="4548356" y="5678373"/>
              <a:ext cx="152400" cy="13346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547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228600" y="5126214"/>
            <a:ext cx="8839200" cy="581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82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362200" y="-119742"/>
            <a:ext cx="685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>
                <a:solidFill>
                  <a:schemeClr val="accent2"/>
                </a:solidFill>
              </a:rPr>
              <a:t>Confidence Interval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1905000" y="762000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-3048000" y="800100"/>
            <a:ext cx="7467600" cy="4864738"/>
            <a:chOff x="1990344" y="809135"/>
            <a:chExt cx="7467600" cy="4864738"/>
          </a:xfrm>
        </p:grpSpPr>
        <p:grpSp>
          <p:nvGrpSpPr>
            <p:cNvPr id="8" name="Group 7"/>
            <p:cNvGrpSpPr/>
            <p:nvPr/>
          </p:nvGrpSpPr>
          <p:grpSpPr>
            <a:xfrm>
              <a:off x="1990344" y="809135"/>
              <a:ext cx="7467600" cy="4864738"/>
              <a:chOff x="3276600" y="586592"/>
              <a:chExt cx="7467600" cy="4864738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276600" y="586592"/>
                <a:ext cx="7467600" cy="4864738"/>
                <a:chOff x="4201638" y="1260829"/>
                <a:chExt cx="7467600" cy="4864738"/>
              </a:xfrm>
            </p:grpSpPr>
            <p:cxnSp>
              <p:nvCxnSpPr>
                <p:cNvPr id="22" name="Straight Connector 21"/>
                <p:cNvCxnSpPr/>
                <p:nvPr/>
              </p:nvCxnSpPr>
              <p:spPr>
                <a:xfrm>
                  <a:off x="8077200" y="1675364"/>
                  <a:ext cx="0" cy="3411748"/>
                </a:xfrm>
                <a:prstGeom prst="line">
                  <a:avLst/>
                </a:prstGeom>
                <a:ln w="3492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01638" y="1260829"/>
                  <a:ext cx="7467600" cy="4864738"/>
                </a:xfrm>
                <a:prstGeom prst="rect">
                  <a:avLst/>
                </a:prstGeom>
              </p:spPr>
            </p:pic>
          </p:grpSp>
          <p:sp>
            <p:nvSpPr>
              <p:cNvPr id="16" name="Rectangle 15"/>
              <p:cNvSpPr/>
              <p:nvPr/>
            </p:nvSpPr>
            <p:spPr>
              <a:xfrm>
                <a:off x="5857189" y="1361079"/>
                <a:ext cx="2590800" cy="3509435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Oval 10"/>
            <p:cNvSpPr/>
            <p:nvPr/>
          </p:nvSpPr>
          <p:spPr>
            <a:xfrm>
              <a:off x="5796387" y="5087112"/>
              <a:ext cx="142328" cy="152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-642092" y="871670"/>
            <a:ext cx="7347692" cy="4786625"/>
            <a:chOff x="320303" y="920308"/>
            <a:chExt cx="7347692" cy="4786625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303" y="920308"/>
              <a:ext cx="7347692" cy="4786625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4114800" y="1447800"/>
              <a:ext cx="0" cy="3411748"/>
            </a:xfrm>
            <a:prstGeom prst="line">
              <a:avLst/>
            </a:prstGeom>
            <a:ln w="349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174710" y="1051360"/>
                <a:ext cx="237757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Black curve: true </a:t>
                </a:r>
              </a:p>
              <a:p>
                <a:r>
                  <a:rPr lang="en-US" dirty="0" smtClean="0"/>
                  <a:t>distribution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 smtClean="0"/>
                  <a:t> 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10" y="1051360"/>
                <a:ext cx="2377574" cy="830997"/>
              </a:xfrm>
              <a:prstGeom prst="rect">
                <a:avLst/>
              </a:prstGeom>
              <a:blipFill>
                <a:blip r:embed="rId4"/>
                <a:stretch>
                  <a:fillRect l="-4103" t="-5839" r="-6667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4548356" y="5500870"/>
            <a:ext cx="3386975" cy="461665"/>
            <a:chOff x="4548356" y="5500870"/>
            <a:chExt cx="3386975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710281" y="5500870"/>
                  <a:ext cx="32250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another occurrence of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a14:m>
                  <a:r>
                    <a:rPr lang="en-US" dirty="0" smtClean="0"/>
                    <a:t> </a:t>
                  </a: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0281" y="5500870"/>
                  <a:ext cx="3225050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3025" t="-10526" r="-7183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9"/>
            <p:cNvSpPr/>
            <p:nvPr/>
          </p:nvSpPr>
          <p:spPr>
            <a:xfrm>
              <a:off x="4548356" y="5678373"/>
              <a:ext cx="152400" cy="13346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23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228600" y="5126214"/>
            <a:ext cx="8839200" cy="581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83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362200" y="-119742"/>
            <a:ext cx="685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>
                <a:solidFill>
                  <a:schemeClr val="accent2"/>
                </a:solidFill>
              </a:rPr>
              <a:t>Confidence Interval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1905000" y="762000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-1295400" y="800100"/>
            <a:ext cx="7467600" cy="4864738"/>
            <a:chOff x="1990344" y="809135"/>
            <a:chExt cx="7467600" cy="4864738"/>
          </a:xfrm>
        </p:grpSpPr>
        <p:grpSp>
          <p:nvGrpSpPr>
            <p:cNvPr id="8" name="Group 7"/>
            <p:cNvGrpSpPr/>
            <p:nvPr/>
          </p:nvGrpSpPr>
          <p:grpSpPr>
            <a:xfrm>
              <a:off x="1990344" y="809135"/>
              <a:ext cx="7467600" cy="4864738"/>
              <a:chOff x="3276600" y="586592"/>
              <a:chExt cx="7467600" cy="4864738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276600" y="586592"/>
                <a:ext cx="7467600" cy="4864738"/>
                <a:chOff x="4201638" y="1260829"/>
                <a:chExt cx="7467600" cy="4864738"/>
              </a:xfrm>
            </p:grpSpPr>
            <p:cxnSp>
              <p:nvCxnSpPr>
                <p:cNvPr id="22" name="Straight Connector 21"/>
                <p:cNvCxnSpPr/>
                <p:nvPr/>
              </p:nvCxnSpPr>
              <p:spPr>
                <a:xfrm>
                  <a:off x="8077200" y="1675364"/>
                  <a:ext cx="0" cy="3411748"/>
                </a:xfrm>
                <a:prstGeom prst="line">
                  <a:avLst/>
                </a:prstGeom>
                <a:ln w="3492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01638" y="1260829"/>
                  <a:ext cx="7467600" cy="4864738"/>
                </a:xfrm>
                <a:prstGeom prst="rect">
                  <a:avLst/>
                </a:prstGeom>
              </p:spPr>
            </p:pic>
          </p:grpSp>
          <p:sp>
            <p:nvSpPr>
              <p:cNvPr id="16" name="Rectangle 15"/>
              <p:cNvSpPr/>
              <p:nvPr/>
            </p:nvSpPr>
            <p:spPr>
              <a:xfrm>
                <a:off x="5857189" y="1361079"/>
                <a:ext cx="2590800" cy="3509435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Oval 10"/>
            <p:cNvSpPr/>
            <p:nvPr/>
          </p:nvSpPr>
          <p:spPr>
            <a:xfrm>
              <a:off x="5796387" y="5087112"/>
              <a:ext cx="142328" cy="152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-642092" y="871670"/>
            <a:ext cx="7347692" cy="4786625"/>
            <a:chOff x="320303" y="920308"/>
            <a:chExt cx="7347692" cy="4786625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303" y="920308"/>
              <a:ext cx="7347692" cy="4786625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4114800" y="1447800"/>
              <a:ext cx="0" cy="3411748"/>
            </a:xfrm>
            <a:prstGeom prst="line">
              <a:avLst/>
            </a:prstGeom>
            <a:ln w="349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174710" y="1051360"/>
                <a:ext cx="237757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Black curve: true </a:t>
                </a:r>
              </a:p>
              <a:p>
                <a:r>
                  <a:rPr lang="en-US" dirty="0" smtClean="0"/>
                  <a:t>distribution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 smtClean="0"/>
                  <a:t> 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10" y="1051360"/>
                <a:ext cx="2377574" cy="830997"/>
              </a:xfrm>
              <a:prstGeom prst="rect">
                <a:avLst/>
              </a:prstGeom>
              <a:blipFill>
                <a:blip r:embed="rId4"/>
                <a:stretch>
                  <a:fillRect l="-4103" t="-5839" r="-6667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4548356" y="5500870"/>
            <a:ext cx="3386975" cy="461665"/>
            <a:chOff x="4548356" y="5500870"/>
            <a:chExt cx="3386975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710281" y="5500870"/>
                  <a:ext cx="32250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another occurrence of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a14:m>
                  <a:r>
                    <a:rPr lang="en-US" dirty="0" smtClean="0"/>
                    <a:t> </a:t>
                  </a: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0281" y="5500870"/>
                  <a:ext cx="3225050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3025" t="-10526" r="-7183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9"/>
            <p:cNvSpPr/>
            <p:nvPr/>
          </p:nvSpPr>
          <p:spPr>
            <a:xfrm>
              <a:off x="4548356" y="5678373"/>
              <a:ext cx="152400" cy="13346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391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642092" y="871670"/>
            <a:ext cx="7347692" cy="4786625"/>
            <a:chOff x="320303" y="920308"/>
            <a:chExt cx="7347692" cy="4786625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303" y="920308"/>
              <a:ext cx="7347692" cy="4786625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4114800" y="1447800"/>
              <a:ext cx="0" cy="3411748"/>
            </a:xfrm>
            <a:prstGeom prst="line">
              <a:avLst/>
            </a:prstGeom>
            <a:ln w="349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228600" y="5126214"/>
            <a:ext cx="8839200" cy="581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84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362200" y="-119742"/>
            <a:ext cx="685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>
                <a:solidFill>
                  <a:schemeClr val="accent2"/>
                </a:solidFill>
              </a:rPr>
              <a:t>Confidence Interval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1905000" y="762000"/>
            <a:ext cx="5486400" cy="9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33400" y="800100"/>
            <a:ext cx="7467600" cy="4864738"/>
            <a:chOff x="1990344" y="809135"/>
            <a:chExt cx="7467600" cy="4864738"/>
          </a:xfrm>
        </p:grpSpPr>
        <p:grpSp>
          <p:nvGrpSpPr>
            <p:cNvPr id="8" name="Group 7"/>
            <p:cNvGrpSpPr/>
            <p:nvPr/>
          </p:nvGrpSpPr>
          <p:grpSpPr>
            <a:xfrm>
              <a:off x="1990344" y="809135"/>
              <a:ext cx="7467600" cy="4864738"/>
              <a:chOff x="3276600" y="586592"/>
              <a:chExt cx="7467600" cy="4864738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276600" y="586592"/>
                <a:ext cx="7467600" cy="4864738"/>
                <a:chOff x="4201638" y="1260829"/>
                <a:chExt cx="7467600" cy="4864738"/>
              </a:xfrm>
            </p:grpSpPr>
            <p:cxnSp>
              <p:nvCxnSpPr>
                <p:cNvPr id="22" name="Straight Connector 21"/>
                <p:cNvCxnSpPr/>
                <p:nvPr/>
              </p:nvCxnSpPr>
              <p:spPr>
                <a:xfrm>
                  <a:off x="8077200" y="1675364"/>
                  <a:ext cx="0" cy="3411748"/>
                </a:xfrm>
                <a:prstGeom prst="line">
                  <a:avLst/>
                </a:prstGeom>
                <a:ln w="3492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01638" y="1260829"/>
                  <a:ext cx="7467600" cy="4864738"/>
                </a:xfrm>
                <a:prstGeom prst="rect">
                  <a:avLst/>
                </a:prstGeom>
              </p:spPr>
            </p:pic>
          </p:grpSp>
          <p:sp>
            <p:nvSpPr>
              <p:cNvPr id="16" name="Rectangle 15"/>
              <p:cNvSpPr/>
              <p:nvPr/>
            </p:nvSpPr>
            <p:spPr>
              <a:xfrm>
                <a:off x="5857189" y="1361079"/>
                <a:ext cx="2590800" cy="3509435"/>
              </a:xfrm>
              <a:prstGeom prst="rect">
                <a:avLst/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Oval 10"/>
            <p:cNvSpPr/>
            <p:nvPr/>
          </p:nvSpPr>
          <p:spPr>
            <a:xfrm>
              <a:off x="5796387" y="5087112"/>
              <a:ext cx="142328" cy="152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174710" y="1051360"/>
                <a:ext cx="237757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Black curve: true </a:t>
                </a:r>
              </a:p>
              <a:p>
                <a:r>
                  <a:rPr lang="en-US" dirty="0" smtClean="0"/>
                  <a:t>distribution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 smtClean="0"/>
                  <a:t> 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10" y="1051360"/>
                <a:ext cx="2377574" cy="830997"/>
              </a:xfrm>
              <a:prstGeom prst="rect">
                <a:avLst/>
              </a:prstGeom>
              <a:blipFill>
                <a:blip r:embed="rId4"/>
                <a:stretch>
                  <a:fillRect l="-4103" t="-5839" r="-6667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4548356" y="5500870"/>
            <a:ext cx="3386975" cy="461665"/>
            <a:chOff x="4548356" y="5500870"/>
            <a:chExt cx="3386975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710281" y="5500870"/>
                  <a:ext cx="322505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another occurrence of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a14:m>
                  <a:r>
                    <a:rPr lang="en-US" dirty="0" smtClean="0"/>
                    <a:t> </a:t>
                  </a: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0281" y="5500870"/>
                  <a:ext cx="3225050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3025" t="-10526" r="-7183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9"/>
            <p:cNvSpPr/>
            <p:nvPr/>
          </p:nvSpPr>
          <p:spPr>
            <a:xfrm>
              <a:off x="4548356" y="5678373"/>
              <a:ext cx="152400" cy="13346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451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Confidence interval: interpretation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41987" name="Line 3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1989" name="Picture 10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1200"/>
            <a:ext cx="7315200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AB037-2F46-434B-9D4D-FF501BDA7988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85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818" y="1031082"/>
            <a:ext cx="5969243" cy="517525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86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33400" y="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Confidence interval: calculation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1143000" y="1143000"/>
            <a:ext cx="7086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4495800" y="1562100"/>
            <a:ext cx="48906" cy="40386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3429000" y="2819400"/>
            <a:ext cx="0" cy="28194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5648325" y="2819400"/>
            <a:ext cx="0" cy="28194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025548"/>
              </p:ext>
            </p:extLst>
          </p:nvPr>
        </p:nvGraphicFramePr>
        <p:xfrm>
          <a:off x="5146675" y="6094413"/>
          <a:ext cx="1720850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46" name="Equation" r:id="rId4" imgW="914400" imgH="203040" progId="Equation.DSMT4">
                  <p:embed/>
                </p:oleObj>
              </mc:Choice>
              <mc:Fallback>
                <p:oleObj name="Equation" r:id="rId4" imgW="9144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46675" y="6094413"/>
                        <a:ext cx="1720850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>
            <a:stCxn id="8" idx="1"/>
          </p:cNvCxnSpPr>
          <p:nvPr/>
        </p:nvCxnSpPr>
        <p:spPr>
          <a:xfrm flipH="1" flipV="1">
            <a:off x="4495801" y="5691983"/>
            <a:ext cx="806147" cy="593723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854943" y="1854183"/>
                <a:ext cx="2694969" cy="86363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Normal distribution </a:t>
                </a:r>
              </a:p>
              <a:p>
                <a:r>
                  <a:rPr lang="en-US" dirty="0" smtClean="0"/>
                  <a:t>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943" y="1854183"/>
                <a:ext cx="2694969" cy="863634"/>
              </a:xfrm>
              <a:prstGeom prst="rect">
                <a:avLst/>
              </a:prstGeom>
              <a:blipFill>
                <a:blip r:embed="rId6"/>
                <a:stretch>
                  <a:fillRect l="-3386" t="-5634" r="-2483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H="1">
            <a:off x="4953000" y="2286000"/>
            <a:ext cx="838200" cy="7620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258983" y="3637757"/>
                <a:ext cx="467884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983" y="3637757"/>
                <a:ext cx="467884" cy="461665"/>
              </a:xfrm>
              <a:prstGeom prst="rect">
                <a:avLst/>
              </a:prstGeom>
              <a:blipFill>
                <a:blip r:embed="rId7"/>
                <a:stretch>
                  <a:fillRect r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2483645" y="4084339"/>
            <a:ext cx="1013556" cy="335261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0516950"/>
              </p:ext>
            </p:extLst>
          </p:nvPr>
        </p:nvGraphicFramePr>
        <p:xfrm>
          <a:off x="2617788" y="5653088"/>
          <a:ext cx="17145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47" name="Equation" r:id="rId8" imgW="888840" imgH="228600" progId="Equation.DSMT4">
                  <p:embed/>
                </p:oleObj>
              </mc:Choice>
              <mc:Fallback>
                <p:oleObj name="Equation" r:id="rId8" imgW="888840" imgH="2286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17788" y="5653088"/>
                        <a:ext cx="1714500" cy="441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7127"/>
              </p:ext>
            </p:extLst>
          </p:nvPr>
        </p:nvGraphicFramePr>
        <p:xfrm>
          <a:off x="4819650" y="5627688"/>
          <a:ext cx="17145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48" name="Equation" r:id="rId10" imgW="888840" imgH="228600" progId="Equation.DSMT4">
                  <p:embed/>
                </p:oleObj>
              </mc:Choice>
              <mc:Fallback>
                <p:oleObj name="Equation" r:id="rId10" imgW="888840" imgH="228600" progId="Equation.DSMT4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19650" y="5627688"/>
                        <a:ext cx="171450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646776"/>
              </p:ext>
            </p:extLst>
          </p:nvPr>
        </p:nvGraphicFramePr>
        <p:xfrm>
          <a:off x="1122363" y="4784725"/>
          <a:ext cx="1543050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49" name="Equation" r:id="rId12" imgW="799920" imgH="304560" progId="Equation.DSMT4">
                  <p:embed/>
                </p:oleObj>
              </mc:Choice>
              <mc:Fallback>
                <p:oleObj name="Equation" r:id="rId12" imgW="799920" imgH="304560" progId="Equation.DSMT4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22363" y="4784725"/>
                        <a:ext cx="1543050" cy="588963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6721032"/>
              </p:ext>
            </p:extLst>
          </p:nvPr>
        </p:nvGraphicFramePr>
        <p:xfrm>
          <a:off x="6385411" y="4837604"/>
          <a:ext cx="1543050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50" name="Equation" r:id="rId14" imgW="799920" imgH="304560" progId="Equation.DSMT4">
                  <p:embed/>
                </p:oleObj>
              </mc:Choice>
              <mc:Fallback>
                <p:oleObj name="Equation" r:id="rId14" imgW="799920" imgH="304560" progId="Equation.DSMT4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85411" y="4837604"/>
                        <a:ext cx="1543050" cy="588963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Arc 18"/>
          <p:cNvSpPr/>
          <p:nvPr/>
        </p:nvSpPr>
        <p:spPr>
          <a:xfrm>
            <a:off x="2254221" y="5033568"/>
            <a:ext cx="914400" cy="914400"/>
          </a:xfrm>
          <a:prstGeom prst="arc">
            <a:avLst/>
          </a:prstGeom>
          <a:ln w="349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 rot="16502419">
            <a:off x="5862037" y="5170488"/>
            <a:ext cx="914400" cy="914400"/>
          </a:xfrm>
          <a:prstGeom prst="arc">
            <a:avLst/>
          </a:prstGeom>
          <a:ln w="34925">
            <a:solidFill>
              <a:schemeClr val="tx1"/>
            </a:solidFill>
            <a:headEnd type="stealt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602675" y="4382791"/>
            <a:ext cx="2238375" cy="228600"/>
            <a:chOff x="2602675" y="4382791"/>
            <a:chExt cx="2238375" cy="228600"/>
          </a:xfrm>
        </p:grpSpPr>
        <p:sp>
          <p:nvSpPr>
            <p:cNvPr id="16" name="Oval 15"/>
            <p:cNvSpPr/>
            <p:nvPr/>
          </p:nvSpPr>
          <p:spPr>
            <a:xfrm>
              <a:off x="3573066" y="4419600"/>
              <a:ext cx="152400" cy="152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602675" y="4382791"/>
              <a:ext cx="2238375" cy="228600"/>
              <a:chOff x="3429000" y="3819525"/>
              <a:chExt cx="2238375" cy="22860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3429000" y="3819525"/>
                <a:ext cx="2238375" cy="228600"/>
                <a:chOff x="3429000" y="3904457"/>
                <a:chExt cx="2238375" cy="228600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>
                  <a:off x="3429000" y="4017466"/>
                  <a:ext cx="2219325" cy="0"/>
                </a:xfrm>
                <a:prstGeom prst="line">
                  <a:avLst/>
                </a:prstGeom>
                <a:ln w="349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5667375" y="3904457"/>
                  <a:ext cx="0" cy="228600"/>
                </a:xfrm>
                <a:prstGeom prst="line">
                  <a:avLst/>
                </a:prstGeom>
                <a:ln w="349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flipV="1">
                  <a:off x="3429000" y="3904457"/>
                  <a:ext cx="0" cy="228600"/>
                </a:xfrm>
                <a:prstGeom prst="line">
                  <a:avLst/>
                </a:prstGeom>
                <a:ln w="349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4438650" y="3882550"/>
                <a:ext cx="86193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1981200" y="5410200"/>
            <a:ext cx="2238375" cy="228600"/>
            <a:chOff x="2602675" y="4382791"/>
            <a:chExt cx="2238375" cy="228600"/>
          </a:xfrm>
        </p:grpSpPr>
        <p:sp>
          <p:nvSpPr>
            <p:cNvPr id="43" name="Oval 42"/>
            <p:cNvSpPr/>
            <p:nvPr/>
          </p:nvSpPr>
          <p:spPr>
            <a:xfrm>
              <a:off x="3573066" y="4419600"/>
              <a:ext cx="152400" cy="152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2602675" y="4382791"/>
              <a:ext cx="2238375" cy="228600"/>
              <a:chOff x="3429000" y="3819525"/>
              <a:chExt cx="2238375" cy="228600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3429000" y="3819525"/>
                <a:ext cx="2238375" cy="228600"/>
                <a:chOff x="3429000" y="3904457"/>
                <a:chExt cx="2238375" cy="228600"/>
              </a:xfrm>
            </p:grpSpPr>
            <p:cxnSp>
              <p:nvCxnSpPr>
                <p:cNvPr id="47" name="Straight Connector 46"/>
                <p:cNvCxnSpPr/>
                <p:nvPr/>
              </p:nvCxnSpPr>
              <p:spPr>
                <a:xfrm>
                  <a:off x="3429000" y="4017466"/>
                  <a:ext cx="2219325" cy="0"/>
                </a:xfrm>
                <a:prstGeom prst="line">
                  <a:avLst/>
                </a:prstGeom>
                <a:ln w="349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5667375" y="3904457"/>
                  <a:ext cx="0" cy="228600"/>
                </a:xfrm>
                <a:prstGeom prst="line">
                  <a:avLst/>
                </a:prstGeom>
                <a:ln w="349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3429000" y="3904457"/>
                  <a:ext cx="0" cy="228600"/>
                </a:xfrm>
                <a:prstGeom prst="line">
                  <a:avLst/>
                </a:prstGeom>
                <a:ln w="3492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4438650" y="3882550"/>
                <a:ext cx="86193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3429000" y="3290887"/>
            <a:ext cx="2238375" cy="228600"/>
            <a:chOff x="3429000" y="3904457"/>
            <a:chExt cx="2238375" cy="22860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3429000" y="4017466"/>
              <a:ext cx="2219325" cy="0"/>
            </a:xfrm>
            <a:prstGeom prst="line">
              <a:avLst/>
            </a:prstGeom>
            <a:ln w="349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667375" y="3904457"/>
              <a:ext cx="0" cy="228600"/>
            </a:xfrm>
            <a:prstGeom prst="line">
              <a:avLst/>
            </a:prstGeom>
            <a:ln w="349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3429000" y="3904457"/>
              <a:ext cx="0" cy="228600"/>
            </a:xfrm>
            <a:prstGeom prst="line">
              <a:avLst/>
            </a:prstGeom>
            <a:ln w="349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974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87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57200" y="-5715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Confidence interval: calculations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1143000" y="914400"/>
            <a:ext cx="7086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139667"/>
              </p:ext>
            </p:extLst>
          </p:nvPr>
        </p:nvGraphicFramePr>
        <p:xfrm>
          <a:off x="2468563" y="1168400"/>
          <a:ext cx="4435475" cy="548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6" name="Equation" r:id="rId3" imgW="2476440" imgH="3060360" progId="Equation.DSMT4">
                  <p:embed/>
                </p:oleObj>
              </mc:Choice>
              <mc:Fallback>
                <p:oleObj name="Equation" r:id="rId3" imgW="2476440" imgH="3060360" progId="Equation.DSMT4">
                  <p:embed/>
                  <p:pic>
                    <p:nvPicPr>
                      <p:cNvPr id="39" name="Object 3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8563" y="1168400"/>
                        <a:ext cx="4435475" cy="548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161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152400" y="-185736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chemeClr val="accent2"/>
                </a:solidFill>
              </a:rPr>
              <a:t>        Confidence </a:t>
            </a:r>
            <a:r>
              <a:rPr lang="en-US" altLang="en-US" sz="3600" b="1" dirty="0">
                <a:solidFill>
                  <a:schemeClr val="accent2"/>
                </a:solidFill>
              </a:rPr>
              <a:t>Interval on the Mean 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44035" name="Line 3"/>
          <p:cNvSpPr>
            <a:spLocks noChangeShapeType="1"/>
          </p:cNvSpPr>
          <p:nvPr/>
        </p:nvSpPr>
        <p:spPr bwMode="auto">
          <a:xfrm>
            <a:off x="1219200" y="1066801"/>
            <a:ext cx="6248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4037" name="Picture 102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" b="31058"/>
          <a:stretch/>
        </p:blipFill>
        <p:spPr bwMode="auto">
          <a:xfrm>
            <a:off x="381000" y="1447800"/>
            <a:ext cx="8382000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209548-FEC3-4C16-B4F1-0885F12154D4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88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89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57200" y="-38099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chemeClr val="accent2"/>
                </a:solidFill>
              </a:rPr>
              <a:t>        Confidence Interval: Example 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1219200" y="1066801"/>
            <a:ext cx="6248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102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7" t="45695" r="32544" b="30620"/>
          <a:stretch/>
        </p:blipFill>
        <p:spPr bwMode="auto">
          <a:xfrm>
            <a:off x="2743200" y="5133249"/>
            <a:ext cx="2834640" cy="82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90600" y="1676400"/>
            <a:ext cx="4471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4-31: Consider the following data</a:t>
            </a:r>
          </a:p>
          <a:p>
            <a:r>
              <a:rPr lang="en-US" dirty="0" smtClean="0"/>
              <a:t>for the hypothesis testing problem:</a:t>
            </a:r>
          </a:p>
          <a:p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955718"/>
              </p:ext>
            </p:extLst>
          </p:nvPr>
        </p:nvGraphicFramePr>
        <p:xfrm>
          <a:off x="5577840" y="2086471"/>
          <a:ext cx="171926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08" name="Equation" r:id="rId4" imgW="761760" imgH="457200" progId="Equation.DSMT4">
                  <p:embed/>
                </p:oleObj>
              </mc:Choice>
              <mc:Fallback>
                <p:oleObj name="Equation" r:id="rId4" imgW="761760" imgH="4572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77840" y="2086471"/>
                        <a:ext cx="1719262" cy="103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6430686"/>
                  </p:ext>
                </p:extLst>
              </p:nvPr>
            </p:nvGraphicFramePr>
            <p:xfrm>
              <a:off x="1228725" y="3362369"/>
              <a:ext cx="5334000" cy="10109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62000">
                      <a:extLst>
                        <a:ext uri="{9D8B030D-6E8A-4147-A177-3AD203B41FA5}">
                          <a16:colId xmlns:a16="http://schemas.microsoft.com/office/drawing/2014/main" val="485046829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732651467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1715594868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3266221859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3573802416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1958433961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2358831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𝑺𝑬</m:t>
                              </m:r>
                            </m:oMath>
                          </a14:m>
                          <a:r>
                            <a:rPr lang="en-US" dirty="0" smtClean="0"/>
                            <a:t> Mean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95% CI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Z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416764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31.2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?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?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?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?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39729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6430686"/>
                  </p:ext>
                </p:extLst>
              </p:nvPr>
            </p:nvGraphicFramePr>
            <p:xfrm>
              <a:off x="1228725" y="3362369"/>
              <a:ext cx="5334000" cy="10109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62000">
                      <a:extLst>
                        <a:ext uri="{9D8B030D-6E8A-4147-A177-3AD203B41FA5}">
                          <a16:colId xmlns:a16="http://schemas.microsoft.com/office/drawing/2014/main" val="485046829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732651467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1715594868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3266221859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3573802416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1958433961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235883198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800" t="-4717" r="-602400" b="-71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800" t="-4717" r="-502400" b="-71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0800" t="-4717" r="-402400" b="-71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98413" t="-4717" r="-299206" b="-71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95% CI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Z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416764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31.2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?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?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?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?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3972903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30266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3048000" y="-94487"/>
            <a:ext cx="365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chemeClr val="accent1"/>
                </a:solidFill>
              </a:rPr>
              <a:t>Point estimation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6147" name="Line 3"/>
          <p:cNvSpPr>
            <a:spLocks noChangeShapeType="1"/>
          </p:cNvSpPr>
          <p:nvPr/>
        </p:nvSpPr>
        <p:spPr bwMode="auto">
          <a:xfrm>
            <a:off x="2514600" y="838200"/>
            <a:ext cx="472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62000" y="1170723"/>
            <a:ext cx="7879721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 point estimate of a population parameter (e.g. population </a:t>
            </a:r>
          </a:p>
          <a:p>
            <a:r>
              <a:rPr lang="en-US" dirty="0" smtClean="0"/>
              <a:t>mean) is a single numerical value of a statistic (e.g. sample</a:t>
            </a:r>
          </a:p>
          <a:p>
            <a:r>
              <a:rPr lang="en-US" dirty="0" smtClean="0"/>
              <a:t>mean). 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statistic (e.g. sample mean) has its distribution.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There might be multiple options for the point estimate. </a:t>
            </a:r>
          </a:p>
          <a:p>
            <a:r>
              <a:rPr lang="en-US" dirty="0" smtClean="0"/>
              <a:t>     Example: Point estimate of population mean are: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Arithmetic mean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Median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One randomly selected value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Arithmetic mean of largest and smallest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Which one to choose? </a:t>
            </a:r>
            <a:r>
              <a:rPr lang="en-US" dirty="0" smtClean="0">
                <a:solidFill>
                  <a:srgbClr val="FF0000"/>
                </a:solidFill>
              </a:rPr>
              <a:t>Quality of an estimator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5B0146-2889-4A14-AA70-20B590F6A69D}" type="datetime1">
              <a:rPr lang="en-US" smtClean="0"/>
              <a:t>2/20/2017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90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57200" y="-38099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chemeClr val="accent2"/>
                </a:solidFill>
              </a:rPr>
              <a:t>        Confidence Interval: Example 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1219200" y="1066801"/>
            <a:ext cx="6248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102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7" t="45695" r="32544" b="30620"/>
          <a:stretch/>
        </p:blipFill>
        <p:spPr bwMode="auto">
          <a:xfrm>
            <a:off x="3200400" y="1224199"/>
            <a:ext cx="2834640" cy="82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769071"/>
              </p:ext>
            </p:extLst>
          </p:nvPr>
        </p:nvGraphicFramePr>
        <p:xfrm>
          <a:off x="890588" y="1139829"/>
          <a:ext cx="171926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3" name="Equation" r:id="rId4" imgW="761760" imgH="457200" progId="Equation.DSMT4">
                  <p:embed/>
                </p:oleObj>
              </mc:Choice>
              <mc:Fallback>
                <p:oleObj name="Equation" r:id="rId4" imgW="761760" imgH="4572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0588" y="1139829"/>
                        <a:ext cx="1719262" cy="103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2780722"/>
                  </p:ext>
                </p:extLst>
              </p:nvPr>
            </p:nvGraphicFramePr>
            <p:xfrm>
              <a:off x="685800" y="2329101"/>
              <a:ext cx="7467600" cy="269509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766606079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732651467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1715594868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326622185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3573802416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1958433961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2358831989"/>
                        </a:ext>
                      </a:extLst>
                    </a:gridCol>
                  </a:tblGrid>
                  <a:tr h="133434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𝑺𝑬</m:t>
                              </m:r>
                            </m:oMath>
                          </a14:m>
                          <a:r>
                            <a:rPr lang="en-US" dirty="0" smtClean="0"/>
                            <a:t> Mean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99% CI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Z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41676489"/>
                      </a:ext>
                    </a:extLst>
                  </a:tr>
                  <a:tr h="13607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31.2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1.2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16</m:t>
                                        </m:r>
                                      </m:e>
                                    </m:rad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=0.3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31.2−2.58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×0.3,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31.2−2.58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×.3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=(</m:t>
                              </m:r>
                            </m:oMath>
                          </a14:m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30.426,31.974)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31.2−30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=4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397290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2780722"/>
                  </p:ext>
                </p:extLst>
              </p:nvPr>
            </p:nvGraphicFramePr>
            <p:xfrm>
              <a:off x="685800" y="2329101"/>
              <a:ext cx="7467600" cy="269509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766606079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732651467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1715594868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326622185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3573802416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1958433961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2358831989"/>
                        </a:ext>
                      </a:extLst>
                    </a:gridCol>
                  </a:tblGrid>
                  <a:tr h="13343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" t="-2283" r="-1128000" b="-1031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1000" t="-2283" r="-1028000" b="-1031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1000" t="-2283" r="-928000" b="-1031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84663" t="-2283" r="-469325" b="-1031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99% CI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Z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41676489"/>
                      </a:ext>
                    </a:extLst>
                  </a:tr>
                  <a:tr h="13607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31.2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84663" t="-100000" r="-469325" b="-8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3111" t="-100000" r="-70000" b="-8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406222" t="-100000" r="-40000" b="-8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3972903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14638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91</a:t>
            </a:fld>
            <a:endParaRPr lang="en-US" altLang="en-US" dirty="0"/>
          </a:p>
        </p:txBody>
      </p:sp>
      <p:pic>
        <p:nvPicPr>
          <p:cNvPr id="44034" name="Picture 2" descr="http://d3a5ak6v9sb99l.cloudfront.net/content/advances/3/2/e1601759/F3.large.jpg?width=800&amp;height=600&amp;carouse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044208"/>
            <a:ext cx="5018253" cy="512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85800" y="228600"/>
            <a:ext cx="75438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Benton Sans Cond"/>
              </a:rPr>
              <a:t>Historical ecology and the conservation of large, hermaphroditic fishes in Pacific Coast kelp forest ecosystems</a:t>
            </a:r>
          </a:p>
          <a:p>
            <a:r>
              <a:rPr lang="en-US" sz="1400" i="1" dirty="0" smtClean="0">
                <a:solidFill>
                  <a:srgbClr val="666666"/>
                </a:solidFill>
                <a:latin typeface="Benton Sans"/>
              </a:rPr>
              <a:t>Science </a:t>
            </a:r>
            <a:r>
              <a:rPr lang="en-US" sz="1400" i="1" dirty="0">
                <a:solidFill>
                  <a:srgbClr val="666666"/>
                </a:solidFill>
                <a:latin typeface="Benton Sans"/>
              </a:rPr>
              <a:t>Advances </a:t>
            </a:r>
            <a:r>
              <a:rPr lang="en-US" sz="1400" dirty="0">
                <a:solidFill>
                  <a:srgbClr val="666666"/>
                </a:solidFill>
                <a:latin typeface="Benton Sans"/>
              </a:rPr>
              <a:t> 01 Feb 2017:</a:t>
            </a:r>
            <a:br>
              <a:rPr lang="en-US" sz="1400" dirty="0">
                <a:solidFill>
                  <a:srgbClr val="666666"/>
                </a:solidFill>
                <a:latin typeface="Benton Sans"/>
              </a:rPr>
            </a:br>
            <a:r>
              <a:rPr lang="en-US" sz="1400" dirty="0">
                <a:solidFill>
                  <a:srgbClr val="666666"/>
                </a:solidFill>
                <a:latin typeface="Benton Sans"/>
              </a:rPr>
              <a:t>Vol. 3, no. 2, e1601759</a:t>
            </a:r>
            <a:r>
              <a:rPr lang="en-US" sz="1200" dirty="0">
                <a:solidFill>
                  <a:srgbClr val="666666"/>
                </a:solidFill>
                <a:latin typeface="Benton Sans"/>
              </a:rPr>
              <a:t/>
            </a:r>
            <a:br>
              <a:rPr lang="en-US" sz="1200" dirty="0">
                <a:solidFill>
                  <a:srgbClr val="666666"/>
                </a:solidFill>
                <a:latin typeface="Benton Sans"/>
              </a:rPr>
            </a:br>
            <a:endParaRPr lang="en-US" sz="1200" b="0" i="0" dirty="0">
              <a:solidFill>
                <a:srgbClr val="666666"/>
              </a:solidFill>
              <a:effectLst/>
              <a:latin typeface="Benton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29710"/>
            <a:ext cx="2524477" cy="4448796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2590800" y="2691102"/>
            <a:ext cx="3438878" cy="585498"/>
          </a:xfrm>
          <a:custGeom>
            <a:avLst/>
            <a:gdLst>
              <a:gd name="connsiteX0" fmla="*/ 0 w 3152775"/>
              <a:gd name="connsiteY0" fmla="*/ 623598 h 623598"/>
              <a:gd name="connsiteX1" fmla="*/ 1323975 w 3152775"/>
              <a:gd name="connsiteY1" fmla="*/ 4473 h 623598"/>
              <a:gd name="connsiteX2" fmla="*/ 3152775 w 3152775"/>
              <a:gd name="connsiteY2" fmla="*/ 328323 h 623598"/>
              <a:gd name="connsiteX3" fmla="*/ 3152775 w 3152775"/>
              <a:gd name="connsiteY3" fmla="*/ 328323 h 62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2775" h="623598">
                <a:moveTo>
                  <a:pt x="0" y="623598"/>
                </a:moveTo>
                <a:cubicBezTo>
                  <a:pt x="399256" y="338641"/>
                  <a:pt x="798513" y="53685"/>
                  <a:pt x="1323975" y="4473"/>
                </a:cubicBezTo>
                <a:cubicBezTo>
                  <a:pt x="1849437" y="-44739"/>
                  <a:pt x="3152775" y="328323"/>
                  <a:pt x="3152775" y="328323"/>
                </a:cubicBezTo>
                <a:lnTo>
                  <a:pt x="3152775" y="328323"/>
                </a:ln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672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92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" y="25146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chemeClr val="accent2"/>
                </a:solidFill>
              </a:rPr>
              <a:t>What if the </a:t>
            </a:r>
            <a:r>
              <a:rPr lang="en-US" altLang="en-US" sz="3600" b="1" dirty="0">
                <a:solidFill>
                  <a:schemeClr val="accent2"/>
                </a:solidFill>
              </a:rPr>
              <a:t>population variance is unknown?</a:t>
            </a:r>
          </a:p>
        </p:txBody>
      </p:sp>
    </p:spTree>
    <p:extLst>
      <p:ext uri="{BB962C8B-B14F-4D97-AF65-F5344CB8AC3E}">
        <p14:creationId xmlns:p14="http://schemas.microsoft.com/office/powerpoint/2010/main" val="12896773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93</a:t>
            </a:fld>
            <a:endParaRPr lang="en-US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" y="1524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chemeClr val="accent2"/>
                </a:solidFill>
              </a:rPr>
              <a:t>What if the </a:t>
            </a:r>
            <a:r>
              <a:rPr lang="en-US" altLang="en-US" sz="3600" b="1" dirty="0">
                <a:solidFill>
                  <a:schemeClr val="accent2"/>
                </a:solidFill>
              </a:rPr>
              <a:t>population variance is unknown?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33400" y="1295400"/>
                <a:ext cx="8305799" cy="4610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The “sampling distribution” of the “statistic”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f>
                          <m:fPr>
                            <m:type m:val="li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r>
                  <a:rPr lang="en-US" dirty="0" smtClean="0"/>
                  <a:t>  plays the vital role in determining the probability. </a:t>
                </a:r>
              </a:p>
              <a:p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 smtClean="0"/>
                  <a:t> is unknown,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 smtClean="0"/>
                  <a:t> cannot be calculated even for a 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hypothesized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An approximation of Z is T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 smtClean="0"/>
                  <a:t> and 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295400"/>
                <a:ext cx="8305799" cy="4610365"/>
              </a:xfrm>
              <a:prstGeom prst="rect">
                <a:avLst/>
              </a:prstGeom>
              <a:blipFill>
                <a:blip r:embed="rId2"/>
                <a:stretch>
                  <a:fillRect l="-1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33294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94</a:t>
            </a:fld>
            <a:endParaRPr lang="en-US" altLang="en-US"/>
          </a:p>
        </p:txBody>
      </p:sp>
      <p:pic>
        <p:nvPicPr>
          <p:cNvPr id="4" name="Picture 10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96962"/>
            <a:ext cx="5562600" cy="457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95400" y="1524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chemeClr val="accent2"/>
                </a:solidFill>
              </a:rPr>
              <a:t>Probability density function for T</a:t>
            </a:r>
            <a:endParaRPr lang="en-US" altLang="en-US" sz="3600" b="1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28800" y="5325070"/>
            <a:ext cx="5035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density function changes with </a:t>
            </a:r>
            <a:r>
              <a:rPr lang="en-US" i="1" dirty="0" smtClean="0">
                <a:solidFill>
                  <a:srgbClr val="FF0000"/>
                </a:solidFill>
              </a:rPr>
              <a:t>n </a:t>
            </a:r>
            <a:r>
              <a:rPr lang="en-US" dirty="0" smtClean="0">
                <a:solidFill>
                  <a:srgbClr val="FF0000"/>
                </a:solidFill>
              </a:rPr>
              <a:t>!!!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276056" y="1304925"/>
                <a:ext cx="15583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056" y="1304925"/>
                <a:ext cx="155831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1605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8814447" cy="49720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8446C8-82EE-40A3-9536-D466B7A0E1A1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95</a:t>
            </a:fld>
            <a:endParaRPr lang="en-US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295400" y="762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chemeClr val="accent2"/>
                </a:solidFill>
              </a:rPr>
              <a:t>Probability density function for T</a:t>
            </a:r>
            <a:endParaRPr lang="en-US" altLang="en-US" sz="3600" b="1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28700" y="4347210"/>
            <a:ext cx="609600" cy="3009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1636776" y="2496312"/>
            <a:ext cx="684273" cy="1938528"/>
          </a:xfrm>
          <a:custGeom>
            <a:avLst/>
            <a:gdLst>
              <a:gd name="connsiteX0" fmla="*/ 0 w 684273"/>
              <a:gd name="connsiteY0" fmla="*/ 1938528 h 1938528"/>
              <a:gd name="connsiteX1" fmla="*/ 630936 w 684273"/>
              <a:gd name="connsiteY1" fmla="*/ 850392 h 1938528"/>
              <a:gd name="connsiteX2" fmla="*/ 649224 w 684273"/>
              <a:gd name="connsiteY2" fmla="*/ 0 h 1938528"/>
              <a:gd name="connsiteX3" fmla="*/ 649224 w 684273"/>
              <a:gd name="connsiteY3" fmla="*/ 0 h 1938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73" h="1938528">
                <a:moveTo>
                  <a:pt x="0" y="1938528"/>
                </a:moveTo>
                <a:cubicBezTo>
                  <a:pt x="261366" y="1556004"/>
                  <a:pt x="522732" y="1173480"/>
                  <a:pt x="630936" y="850392"/>
                </a:cubicBezTo>
                <a:cubicBezTo>
                  <a:pt x="739140" y="527304"/>
                  <a:pt x="649224" y="0"/>
                  <a:pt x="649224" y="0"/>
                </a:cubicBezTo>
                <a:lnTo>
                  <a:pt x="649224" y="0"/>
                </a:ln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81000" y="1597639"/>
                <a:ext cx="31958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𝐸𝑞𝑢𝑖𝑣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1−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597639"/>
                <a:ext cx="3195810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/>
          <p:cNvSpPr/>
          <p:nvPr/>
        </p:nvSpPr>
        <p:spPr>
          <a:xfrm>
            <a:off x="992124" y="3380613"/>
            <a:ext cx="686269" cy="304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1295401" y="2059304"/>
            <a:ext cx="103632" cy="1261111"/>
          </a:xfrm>
          <a:custGeom>
            <a:avLst/>
            <a:gdLst>
              <a:gd name="connsiteX0" fmla="*/ 0 w 684273"/>
              <a:gd name="connsiteY0" fmla="*/ 1938528 h 1938528"/>
              <a:gd name="connsiteX1" fmla="*/ 630936 w 684273"/>
              <a:gd name="connsiteY1" fmla="*/ 850392 h 1938528"/>
              <a:gd name="connsiteX2" fmla="*/ 649224 w 684273"/>
              <a:gd name="connsiteY2" fmla="*/ 0 h 1938528"/>
              <a:gd name="connsiteX3" fmla="*/ 649224 w 684273"/>
              <a:gd name="connsiteY3" fmla="*/ 0 h 1938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73" h="1938528">
                <a:moveTo>
                  <a:pt x="0" y="1938528"/>
                </a:moveTo>
                <a:cubicBezTo>
                  <a:pt x="261366" y="1556004"/>
                  <a:pt x="522732" y="1173480"/>
                  <a:pt x="630936" y="850392"/>
                </a:cubicBezTo>
                <a:cubicBezTo>
                  <a:pt x="739140" y="527304"/>
                  <a:pt x="649224" y="0"/>
                  <a:pt x="649224" y="0"/>
                </a:cubicBezTo>
                <a:lnTo>
                  <a:pt x="649224" y="0"/>
                </a:ln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837633" y="2034647"/>
                <a:ext cx="20980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𝐸𝑞𝑢𝑖𝑣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633" y="2034647"/>
                <a:ext cx="2098010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365760" y="4373880"/>
            <a:ext cx="609600" cy="228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flipV="1">
            <a:off x="822662" y="4572000"/>
            <a:ext cx="2834938" cy="1737360"/>
          </a:xfrm>
          <a:custGeom>
            <a:avLst/>
            <a:gdLst>
              <a:gd name="connsiteX0" fmla="*/ 0 w 684273"/>
              <a:gd name="connsiteY0" fmla="*/ 1938528 h 1938528"/>
              <a:gd name="connsiteX1" fmla="*/ 630936 w 684273"/>
              <a:gd name="connsiteY1" fmla="*/ 850392 h 1938528"/>
              <a:gd name="connsiteX2" fmla="*/ 649224 w 684273"/>
              <a:gd name="connsiteY2" fmla="*/ 0 h 1938528"/>
              <a:gd name="connsiteX3" fmla="*/ 649224 w 684273"/>
              <a:gd name="connsiteY3" fmla="*/ 0 h 1938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273" h="1938528">
                <a:moveTo>
                  <a:pt x="0" y="1938528"/>
                </a:moveTo>
                <a:cubicBezTo>
                  <a:pt x="261366" y="1556004"/>
                  <a:pt x="522732" y="1173480"/>
                  <a:pt x="630936" y="850392"/>
                </a:cubicBezTo>
                <a:cubicBezTo>
                  <a:pt x="739140" y="527304"/>
                  <a:pt x="649224" y="0"/>
                  <a:pt x="649224" y="0"/>
                </a:cubicBezTo>
                <a:lnTo>
                  <a:pt x="649224" y="0"/>
                </a:lnTo>
              </a:path>
            </a:pathLst>
          </a:custGeom>
          <a:noFill/>
          <a:ln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896518" y="6243935"/>
                <a:ext cx="21326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518" y="6243935"/>
                <a:ext cx="213268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04800" y="4347210"/>
            <a:ext cx="8610600" cy="255270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030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106680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chemeClr val="accent2"/>
                </a:solidFill>
              </a:rPr>
              <a:t> Population </a:t>
            </a:r>
            <a:r>
              <a:rPr lang="en-US" altLang="en-US" sz="3600" b="1" dirty="0">
                <a:solidFill>
                  <a:schemeClr val="accent2"/>
                </a:solidFill>
              </a:rPr>
              <a:t>variance is </a:t>
            </a:r>
            <a:r>
              <a:rPr lang="en-US" altLang="en-US" sz="3600" b="1" dirty="0" smtClean="0">
                <a:solidFill>
                  <a:schemeClr val="accent2"/>
                </a:solidFill>
              </a:rPr>
              <a:t>unknown:</a:t>
            </a:r>
            <a:endParaRPr lang="en-US" altLang="en-US" sz="3600" b="1" dirty="0">
              <a:solidFill>
                <a:schemeClr val="accent2"/>
              </a:solidFill>
            </a:endParaRPr>
          </a:p>
        </p:txBody>
      </p:sp>
      <p:sp>
        <p:nvSpPr>
          <p:cNvPr id="52227" name="Line 3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2229" name="Picture 10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9" y="2643138"/>
            <a:ext cx="8882062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04EB11-28A3-478E-9A6F-93220D1F0FBE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96</a:t>
            </a:fld>
            <a:endParaRPr lang="en-US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73602" y="1492100"/>
            <a:ext cx="85430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Sample variance to replace population variance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new random variable is </a:t>
            </a:r>
            <a:r>
              <a:rPr lang="en-US" dirty="0" smtClean="0">
                <a:solidFill>
                  <a:srgbClr val="FF0000"/>
                </a:solidFill>
              </a:rPr>
              <a:t>NOT NORMALLY DISTRIBUTED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06" y="5216463"/>
            <a:ext cx="85801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overall structure of hypothesis testing remains the same. 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T-distribution is to be used instead of standard normal distribution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0" y="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53251" name="Line 3"/>
          <p:cNvSpPr>
            <a:spLocks noChangeShapeType="1"/>
          </p:cNvSpPr>
          <p:nvPr/>
        </p:nvSpPr>
        <p:spPr bwMode="auto">
          <a:xfrm>
            <a:off x="1295400" y="990600"/>
            <a:ext cx="617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1524000" y="220663"/>
            <a:ext cx="5791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Hypothesis </a:t>
            </a:r>
            <a:r>
              <a:rPr lang="en-US" altLang="en-US" sz="3200" b="1" dirty="0">
                <a:solidFill>
                  <a:schemeClr val="accent2"/>
                </a:solidFill>
              </a:rPr>
              <a:t>Testing on the Mean </a:t>
            </a:r>
          </a:p>
        </p:txBody>
      </p:sp>
      <p:pic>
        <p:nvPicPr>
          <p:cNvPr id="53253" name="Picture 10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2133600"/>
            <a:ext cx="5562600" cy="457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97F150-6A40-4F9A-AFBE-6C56D56C2CA6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97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9711" y="990600"/>
                <a:ext cx="5754268" cy="2104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Obtain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using 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 samples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Obtain the test statistics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type m:val="li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Choose the correct distribution </a:t>
                </a:r>
              </a:p>
              <a:p>
                <a:r>
                  <a:rPr lang="en-US" dirty="0" smtClean="0"/>
                  <a:t>    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 smtClean="0"/>
                  <a:t> as degree of freedom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1" y="990600"/>
                <a:ext cx="5754268" cy="2104487"/>
              </a:xfrm>
              <a:prstGeom prst="rect">
                <a:avLst/>
              </a:prstGeom>
              <a:blipFill>
                <a:blip r:embed="rId3"/>
                <a:stretch>
                  <a:fillRect l="-1485" t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/>
          <p:cNvSpPr/>
          <p:nvPr/>
        </p:nvSpPr>
        <p:spPr>
          <a:xfrm>
            <a:off x="4124325" y="3038475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11" idx="0"/>
          </p:cNvCxnSpPr>
          <p:nvPr/>
        </p:nvCxnSpPr>
        <p:spPr>
          <a:xfrm flipH="1">
            <a:off x="4191001" y="3038475"/>
            <a:ext cx="9524" cy="203835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28787" y="3826817"/>
            <a:ext cx="112402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P-value</a:t>
            </a:r>
            <a:endParaRPr lang="en-US" dirty="0"/>
          </a:p>
        </p:txBody>
      </p:sp>
      <p:sp>
        <p:nvSpPr>
          <p:cNvPr id="18" name="Arc 17"/>
          <p:cNvSpPr/>
          <p:nvPr/>
        </p:nvSpPr>
        <p:spPr>
          <a:xfrm>
            <a:off x="2352713" y="4110830"/>
            <a:ext cx="1762088" cy="1840707"/>
          </a:xfrm>
          <a:prstGeom prst="arc">
            <a:avLst>
              <a:gd name="adj1" fmla="val 16290444"/>
              <a:gd name="adj2" fmla="val 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63491" name="Line 3"/>
          <p:cNvSpPr>
            <a:spLocks noChangeShapeType="1"/>
          </p:cNvSpPr>
          <p:nvPr/>
        </p:nvSpPr>
        <p:spPr bwMode="auto">
          <a:xfrm>
            <a:off x="838200" y="9906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1838325" y="281781"/>
            <a:ext cx="54673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Using T-distribution: example 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96BCDC-BD4B-4D5D-841B-255E4E935380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98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7402" y="1253331"/>
                <a:ext cx="7624395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Elasticity of a metal ball is being tested. Test of 15 samples show the following coefficient of restitution: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/>
                  <a:t>The sample mean and sample standard deviation are: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=0.83725,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=0.02456</m:t>
                    </m:r>
                  </m:oMath>
                </a14:m>
                <a:r>
                  <a:rPr lang="en-US" dirty="0"/>
                  <a:t>.  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It is of interest to determine if there is evidence (with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=0.05) </m:t>
                    </m:r>
                  </m:oMath>
                </a14:m>
                <a:r>
                  <a:rPr lang="en-US" dirty="0" smtClean="0"/>
                  <a:t>to support the claim: “mean mechanical strength </a:t>
                </a:r>
                <a:r>
                  <a:rPr lang="en-US" i="1" u="sng" dirty="0" smtClean="0"/>
                  <a:t>exceeds</a:t>
                </a:r>
                <a:r>
                  <a:rPr lang="en-US" dirty="0" smtClean="0"/>
                  <a:t> 0.82”.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02" y="1253331"/>
                <a:ext cx="7624395" cy="4893647"/>
              </a:xfrm>
              <a:prstGeom prst="rect">
                <a:avLst/>
              </a:prstGeom>
              <a:blipFill>
                <a:blip r:embed="rId2"/>
                <a:stretch>
                  <a:fillRect l="-1280" t="-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137282"/>
              </p:ext>
            </p:extLst>
          </p:nvPr>
        </p:nvGraphicFramePr>
        <p:xfrm>
          <a:off x="1409700" y="2209800"/>
          <a:ext cx="6096000" cy="110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57150203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4555325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1720072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894410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19598270"/>
                    </a:ext>
                  </a:extLst>
                </a:gridCol>
              </a:tblGrid>
              <a:tr h="308085">
                <a:tc>
                  <a:txBody>
                    <a:bodyPr/>
                    <a:lstStyle/>
                    <a:p>
                      <a:r>
                        <a:rPr lang="en-US" dirty="0" smtClean="0"/>
                        <a:t>0.8411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0.8191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0.8182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0.8125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0.8750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415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0.8580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0.8483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0.8276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0.7983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039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0.8042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0.8730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0.8282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0.8359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0.8660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13011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0" y="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9239B7-295E-4194-9DC7-BF6E374C4CB7}" type="datetime1">
              <a:rPr lang="en-US" smtClean="0"/>
              <a:t>2/20/2017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4FA93-C938-45C6-8613-DDE720792FE9}" type="slidenum">
              <a:rPr lang="en-US" altLang="en-US" smtClean="0"/>
              <a:pPr/>
              <a:t>99</a:t>
            </a:fld>
            <a:endParaRPr lang="en-US" altLang="en-US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828675" y="1013619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828800" y="304800"/>
            <a:ext cx="54673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Using T-distribution: example </a:t>
            </a:r>
            <a:endParaRPr lang="en-US" altLang="en-US" sz="3200" b="1" dirty="0">
              <a:solidFill>
                <a:schemeClr val="accent2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1592889"/>
              </p:ext>
            </p:extLst>
          </p:nvPr>
        </p:nvGraphicFramePr>
        <p:xfrm>
          <a:off x="1666875" y="1828800"/>
          <a:ext cx="19780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6" name="Equation" r:id="rId3" imgW="876240" imgH="457200" progId="Equation.DSMT4">
                  <p:embed/>
                </p:oleObj>
              </mc:Choice>
              <mc:Fallback>
                <p:oleObj name="Equation" r:id="rId3" imgW="876240" imgH="4572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66875" y="1828800"/>
                        <a:ext cx="1978025" cy="103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28675" y="1272530"/>
            <a:ext cx="256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Formulate the test: 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1517395"/>
              </p:ext>
            </p:extLst>
          </p:nvPr>
        </p:nvGraphicFramePr>
        <p:xfrm>
          <a:off x="5181600" y="1828799"/>
          <a:ext cx="19780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7" name="Equation" r:id="rId5" imgW="876240" imgH="457200" progId="Equation.DSMT4">
                  <p:embed/>
                </p:oleObj>
              </mc:Choice>
              <mc:Fallback>
                <p:oleObj name="Equation" r:id="rId5" imgW="876240" imgH="4572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81600" y="1828799"/>
                        <a:ext cx="1978025" cy="103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0"/>
          <p:cNvGrpSpPr/>
          <p:nvPr/>
        </p:nvGrpSpPr>
        <p:grpSpPr>
          <a:xfrm>
            <a:off x="4714875" y="3546473"/>
            <a:ext cx="2971800" cy="1921121"/>
            <a:chOff x="914400" y="3555619"/>
            <a:chExt cx="2971800" cy="1921121"/>
          </a:xfrm>
        </p:grpSpPr>
        <p:grpSp>
          <p:nvGrpSpPr>
            <p:cNvPr id="22" name="Group 21"/>
            <p:cNvGrpSpPr/>
            <p:nvPr/>
          </p:nvGrpSpPr>
          <p:grpSpPr>
            <a:xfrm>
              <a:off x="990600" y="3555619"/>
              <a:ext cx="2813792" cy="1921121"/>
              <a:chOff x="320303" y="920308"/>
              <a:chExt cx="7347692" cy="4786625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0303" y="920308"/>
                <a:ext cx="7347692" cy="4786625"/>
              </a:xfrm>
              <a:prstGeom prst="rect">
                <a:avLst/>
              </a:prstGeom>
            </p:spPr>
          </p:pic>
          <p:cxnSp>
            <p:nvCxnSpPr>
              <p:cNvPr id="25" name="Straight Connector 24"/>
              <p:cNvCxnSpPr/>
              <p:nvPr/>
            </p:nvCxnSpPr>
            <p:spPr>
              <a:xfrm>
                <a:off x="4114800" y="1447800"/>
                <a:ext cx="0" cy="3411748"/>
              </a:xfrm>
              <a:prstGeom prst="line">
                <a:avLst/>
              </a:prstGeom>
              <a:ln w="349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Connector 22"/>
            <p:cNvCxnSpPr/>
            <p:nvPr/>
          </p:nvCxnSpPr>
          <p:spPr>
            <a:xfrm>
              <a:off x="914400" y="5257800"/>
              <a:ext cx="2971800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5934075" y="3441192"/>
            <a:ext cx="1828800" cy="1828800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627431" y="5172456"/>
            <a:ext cx="163513" cy="152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914400" y="3429000"/>
            <a:ext cx="2971800" cy="2047740"/>
            <a:chOff x="914400" y="3429000"/>
            <a:chExt cx="2971800" cy="2047740"/>
          </a:xfrm>
        </p:grpSpPr>
        <p:grpSp>
          <p:nvGrpSpPr>
            <p:cNvPr id="7" name="Group 6"/>
            <p:cNvGrpSpPr/>
            <p:nvPr/>
          </p:nvGrpSpPr>
          <p:grpSpPr>
            <a:xfrm>
              <a:off x="914400" y="3555619"/>
              <a:ext cx="2971800" cy="1921121"/>
              <a:chOff x="914400" y="3555619"/>
              <a:chExt cx="2971800" cy="1921121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990600" y="3555619"/>
                <a:ext cx="2813792" cy="1921121"/>
                <a:chOff x="320303" y="920308"/>
                <a:chExt cx="7347692" cy="4786625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0303" y="920308"/>
                  <a:ext cx="7347692" cy="4786625"/>
                </a:xfrm>
                <a:prstGeom prst="rect">
                  <a:avLst/>
                </a:prstGeom>
              </p:spPr>
            </p:pic>
            <p:cxnSp>
              <p:nvCxnSpPr>
                <p:cNvPr id="14" name="Straight Connector 13"/>
                <p:cNvCxnSpPr/>
                <p:nvPr/>
              </p:nvCxnSpPr>
              <p:spPr>
                <a:xfrm>
                  <a:off x="4114800" y="1447800"/>
                  <a:ext cx="0" cy="3411748"/>
                </a:xfrm>
                <a:prstGeom prst="line">
                  <a:avLst/>
                </a:prstGeom>
                <a:ln w="3492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" name="Straight Connector 5"/>
              <p:cNvCxnSpPr/>
              <p:nvPr/>
            </p:nvCxnSpPr>
            <p:spPr>
              <a:xfrm>
                <a:off x="914400" y="5257800"/>
                <a:ext cx="297180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ctangle 7"/>
            <p:cNvSpPr/>
            <p:nvPr/>
          </p:nvSpPr>
          <p:spPr>
            <a:xfrm>
              <a:off x="914400" y="3429000"/>
              <a:ext cx="1828800" cy="1828800"/>
            </a:xfrm>
            <a:prstGeom prst="rect">
              <a:avLst/>
            </a:prstGeom>
            <a:solidFill>
              <a:schemeClr val="accent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881439" y="5181600"/>
              <a:ext cx="163513" cy="1524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29912" y="3550920"/>
            <a:ext cx="2971800" cy="1921121"/>
            <a:chOff x="914400" y="3555619"/>
            <a:chExt cx="2971800" cy="1921121"/>
          </a:xfrm>
        </p:grpSpPr>
        <p:grpSp>
          <p:nvGrpSpPr>
            <p:cNvPr id="30" name="Group 29"/>
            <p:cNvGrpSpPr/>
            <p:nvPr/>
          </p:nvGrpSpPr>
          <p:grpSpPr>
            <a:xfrm>
              <a:off x="990600" y="3555619"/>
              <a:ext cx="2813792" cy="1921121"/>
              <a:chOff x="320303" y="920308"/>
              <a:chExt cx="7347692" cy="4786625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0303" y="920308"/>
                <a:ext cx="7347692" cy="4786625"/>
              </a:xfrm>
              <a:prstGeom prst="rect">
                <a:avLst/>
              </a:prstGeom>
            </p:spPr>
          </p:pic>
          <p:cxnSp>
            <p:nvCxnSpPr>
              <p:cNvPr id="33" name="Straight Connector 32"/>
              <p:cNvCxnSpPr/>
              <p:nvPr/>
            </p:nvCxnSpPr>
            <p:spPr>
              <a:xfrm>
                <a:off x="4114800" y="1447800"/>
                <a:ext cx="0" cy="3411748"/>
              </a:xfrm>
              <a:prstGeom prst="line">
                <a:avLst/>
              </a:prstGeom>
              <a:ln w="349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/>
            <p:cNvCxnSpPr/>
            <p:nvPr/>
          </p:nvCxnSpPr>
          <p:spPr>
            <a:xfrm>
              <a:off x="914400" y="5257800"/>
              <a:ext cx="2971800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21045</TotalTime>
  <Words>3371</Words>
  <Application>Microsoft Office PowerPoint</Application>
  <PresentationFormat>On-screen Show (4:3)</PresentationFormat>
  <Paragraphs>1289</Paragraphs>
  <Slides>158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158</vt:i4>
      </vt:variant>
    </vt:vector>
  </HeadingPairs>
  <TitlesOfParts>
    <vt:vector size="169" baseType="lpstr">
      <vt:lpstr>Arial</vt:lpstr>
      <vt:lpstr>Benton Sans</vt:lpstr>
      <vt:lpstr>Benton Sans Cond</vt:lpstr>
      <vt:lpstr>Calibri</vt:lpstr>
      <vt:lpstr>Cambria Math</vt:lpstr>
      <vt:lpstr>Times New Roman</vt:lpstr>
      <vt:lpstr>Times-Roman;Times-Bold</vt:lpstr>
      <vt:lpstr>Wingdings</vt:lpstr>
      <vt:lpstr>Default Design</vt:lpstr>
      <vt:lpstr>Equation</vt:lpstr>
      <vt:lpstr>MathType 6.0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CBS Consulting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Connie Borror</dc:creator>
  <cp:lastModifiedBy>Chakraborty, Jayanta</cp:lastModifiedBy>
  <cp:revision>516</cp:revision>
  <dcterms:created xsi:type="dcterms:W3CDTF">2003-08-22T03:06:53Z</dcterms:created>
  <dcterms:modified xsi:type="dcterms:W3CDTF">2017-02-22T16:00:19Z</dcterms:modified>
</cp:coreProperties>
</file>